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82" r:id="rId2"/>
    <p:sldId id="257" r:id="rId3"/>
    <p:sldId id="272" r:id="rId4"/>
    <p:sldId id="277" r:id="rId5"/>
    <p:sldId id="273" r:id="rId6"/>
    <p:sldId id="274" r:id="rId7"/>
    <p:sldId id="275" r:id="rId8"/>
    <p:sldId id="276" r:id="rId9"/>
    <p:sldId id="278" r:id="rId10"/>
    <p:sldId id="268" r:id="rId11"/>
    <p:sldId id="279" r:id="rId12"/>
    <p:sldId id="281" r:id="rId13"/>
    <p:sldId id="28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104" d="100"/>
          <a:sy n="104" d="100"/>
        </p:scale>
        <p:origin x="144"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564BBA-01D2-4AD3-963E-FD8649433299}"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89173B03-B127-4E3D-896E-0A32F42725B9}">
      <dgm:prSet custT="1"/>
      <dgm:spPr/>
      <dgm:t>
        <a:bodyPr/>
        <a:lstStyle/>
        <a:p>
          <a:pPr>
            <a:buNone/>
          </a:pPr>
          <a:r>
            <a:rPr lang="en-US" sz="1800" dirty="0"/>
            <a:t>The collaborative is interested in measuring the impact of the RestartNM project. Impact includes the extent to which funded programs yield work-ready completers who secure a job in an occupation for which they were trained.</a:t>
          </a:r>
        </a:p>
      </dgm:t>
    </dgm:pt>
    <dgm:pt modelId="{CCE6EC4F-9FD8-49D3-8DE2-C7C7996F6084}" type="parTrans" cxnId="{35B17EAE-E27D-49C7-B783-DF515A20DB3E}">
      <dgm:prSet/>
      <dgm:spPr/>
      <dgm:t>
        <a:bodyPr/>
        <a:lstStyle/>
        <a:p>
          <a:endParaRPr lang="en-US"/>
        </a:p>
      </dgm:t>
    </dgm:pt>
    <dgm:pt modelId="{25812615-2FEA-43E6-8A29-3726D361EE63}" type="sibTrans" cxnId="{35B17EAE-E27D-49C7-B783-DF515A20DB3E}">
      <dgm:prSet/>
      <dgm:spPr/>
      <dgm:t>
        <a:bodyPr/>
        <a:lstStyle/>
        <a:p>
          <a:endParaRPr lang="en-US"/>
        </a:p>
      </dgm:t>
    </dgm:pt>
    <dgm:pt modelId="{CFB8215C-F03D-485A-B218-EF82F0187066}">
      <dgm:prSet custT="1"/>
      <dgm:spPr/>
      <dgm:t>
        <a:bodyPr/>
        <a:lstStyle/>
        <a:p>
          <a:r>
            <a:rPr lang="en-US" sz="1800" dirty="0"/>
            <a:t>Program completion requirements must include participant registration in the NM Workforce Connection Online System. </a:t>
          </a:r>
        </a:p>
      </dgm:t>
    </dgm:pt>
    <dgm:pt modelId="{50B8DE72-2F0B-46A8-A0C3-EE254BD7303F}" type="parTrans" cxnId="{5821F40F-65E8-4EB4-B778-54E15E325C50}">
      <dgm:prSet/>
      <dgm:spPr/>
      <dgm:t>
        <a:bodyPr/>
        <a:lstStyle/>
        <a:p>
          <a:endParaRPr lang="en-US"/>
        </a:p>
      </dgm:t>
    </dgm:pt>
    <dgm:pt modelId="{27E98A27-0FEC-4AF9-9C2B-48F3EF4CF24A}" type="sibTrans" cxnId="{5821F40F-65E8-4EB4-B778-54E15E325C50}">
      <dgm:prSet/>
      <dgm:spPr/>
      <dgm:t>
        <a:bodyPr/>
        <a:lstStyle/>
        <a:p>
          <a:endParaRPr lang="en-US"/>
        </a:p>
      </dgm:t>
    </dgm:pt>
    <dgm:pt modelId="{CC242678-4246-4869-9A73-13E3FE9F90FE}">
      <dgm:prSet custT="1"/>
      <dgm:spPr/>
      <dgm:t>
        <a:bodyPr/>
        <a:lstStyle/>
        <a:p>
          <a:pPr>
            <a:buFont typeface="Wingdings" panose="05000000000000000000" pitchFamily="2" charset="2"/>
            <a:buChar char="§"/>
          </a:pPr>
          <a:r>
            <a:rPr lang="en-US" sz="1800" dirty="0"/>
            <a:t>Registration through WCOS should be facilitated by a career consultant</a:t>
          </a:r>
        </a:p>
      </dgm:t>
    </dgm:pt>
    <dgm:pt modelId="{E56E8F1D-6DA2-400B-AB14-9EA20F321448}" type="parTrans" cxnId="{6A288A3E-F2A6-4DBF-AE42-61DC80C702B9}">
      <dgm:prSet/>
      <dgm:spPr/>
      <dgm:t>
        <a:bodyPr/>
        <a:lstStyle/>
        <a:p>
          <a:endParaRPr lang="en-US"/>
        </a:p>
      </dgm:t>
    </dgm:pt>
    <dgm:pt modelId="{678B818E-BF65-42C1-B07E-B68C43A0D9CA}" type="sibTrans" cxnId="{6A288A3E-F2A6-4DBF-AE42-61DC80C702B9}">
      <dgm:prSet/>
      <dgm:spPr/>
      <dgm:t>
        <a:bodyPr/>
        <a:lstStyle/>
        <a:p>
          <a:endParaRPr lang="en-US"/>
        </a:p>
      </dgm:t>
    </dgm:pt>
    <dgm:pt modelId="{86FA5A35-77DC-41AD-BC5B-7BFEBDA4672B}">
      <dgm:prSet custT="1"/>
      <dgm:spPr/>
      <dgm:t>
        <a:bodyPr/>
        <a:lstStyle/>
        <a:p>
          <a:r>
            <a:rPr lang="en-US" sz="1800" dirty="0"/>
            <a:t>Program funding shall not be used to supplant existing resources dedicated to workforce development programming. Applicants are encouraged to leverage existing resources to maximize program effectiveness and efficiencies.</a:t>
          </a:r>
        </a:p>
      </dgm:t>
    </dgm:pt>
    <dgm:pt modelId="{C92410B0-AFEC-4F1C-B10B-2D4879EED0DB}" type="parTrans" cxnId="{121BB534-B16C-4C27-BD43-0DFD5B133913}">
      <dgm:prSet/>
      <dgm:spPr/>
      <dgm:t>
        <a:bodyPr/>
        <a:lstStyle/>
        <a:p>
          <a:endParaRPr lang="en-US"/>
        </a:p>
      </dgm:t>
    </dgm:pt>
    <dgm:pt modelId="{B03795B6-3A81-45DC-A05C-141052D173F2}" type="sibTrans" cxnId="{121BB534-B16C-4C27-BD43-0DFD5B133913}">
      <dgm:prSet/>
      <dgm:spPr/>
      <dgm:t>
        <a:bodyPr/>
        <a:lstStyle/>
        <a:p>
          <a:endParaRPr lang="en-US"/>
        </a:p>
      </dgm:t>
    </dgm:pt>
    <dgm:pt modelId="{584B9B4E-EA42-4288-AA69-A34D799B10B1}">
      <dgm:prSet custT="1"/>
      <dgm:spPr/>
      <dgm:t>
        <a:bodyPr/>
        <a:lstStyle/>
        <a:p>
          <a:r>
            <a:rPr lang="en-US" sz="1800" dirty="0"/>
            <a:t>Expenditure reimbursements shall occur on a quarterly basis.</a:t>
          </a:r>
        </a:p>
      </dgm:t>
    </dgm:pt>
    <dgm:pt modelId="{762B6F5F-1291-4415-9929-6588F87AB3DA}" type="parTrans" cxnId="{41834E38-80DC-46DC-8C02-D54F2A213759}">
      <dgm:prSet/>
      <dgm:spPr/>
      <dgm:t>
        <a:bodyPr/>
        <a:lstStyle/>
        <a:p>
          <a:endParaRPr lang="en-US"/>
        </a:p>
      </dgm:t>
    </dgm:pt>
    <dgm:pt modelId="{79FCE155-5B41-460D-8CC9-BC4B49BA7DA3}" type="sibTrans" cxnId="{41834E38-80DC-46DC-8C02-D54F2A213759}">
      <dgm:prSet/>
      <dgm:spPr/>
      <dgm:t>
        <a:bodyPr/>
        <a:lstStyle/>
        <a:p>
          <a:endParaRPr lang="en-US"/>
        </a:p>
      </dgm:t>
    </dgm:pt>
    <dgm:pt modelId="{3CFC495D-4276-4200-9BB4-C12E799DC983}">
      <dgm:prSet custT="1"/>
      <dgm:spPr/>
      <dgm:t>
        <a:bodyPr/>
        <a:lstStyle/>
        <a:p>
          <a:r>
            <a:rPr lang="en-US" sz="1800" dirty="0"/>
            <a:t>Similar programs may be funded at multiple institutions based on need, program capacity and geographic location. </a:t>
          </a:r>
        </a:p>
      </dgm:t>
    </dgm:pt>
    <dgm:pt modelId="{CA76B066-CF0F-47DC-95BC-D3F5C36C6B11}" type="parTrans" cxnId="{16A72A77-60A0-412A-83CF-C4B41622A6CA}">
      <dgm:prSet/>
      <dgm:spPr/>
      <dgm:t>
        <a:bodyPr/>
        <a:lstStyle/>
        <a:p>
          <a:endParaRPr lang="en-US"/>
        </a:p>
      </dgm:t>
    </dgm:pt>
    <dgm:pt modelId="{038A12D5-7D12-43E6-9344-24A9B700F331}" type="sibTrans" cxnId="{16A72A77-60A0-412A-83CF-C4B41622A6CA}">
      <dgm:prSet/>
      <dgm:spPr/>
      <dgm:t>
        <a:bodyPr/>
        <a:lstStyle/>
        <a:p>
          <a:endParaRPr lang="en-US"/>
        </a:p>
      </dgm:t>
    </dgm:pt>
    <dgm:pt modelId="{84FDDE30-EA5E-4EB3-B243-92045C1B5431}" type="pres">
      <dgm:prSet presAssocID="{0D564BBA-01D2-4AD3-963E-FD8649433299}" presName="outerComposite" presStyleCnt="0">
        <dgm:presLayoutVars>
          <dgm:chMax val="5"/>
          <dgm:dir/>
          <dgm:resizeHandles val="exact"/>
        </dgm:presLayoutVars>
      </dgm:prSet>
      <dgm:spPr/>
    </dgm:pt>
    <dgm:pt modelId="{CAED3E41-57BC-49A7-8D41-FCFEBD5BF7FB}" type="pres">
      <dgm:prSet presAssocID="{0D564BBA-01D2-4AD3-963E-FD8649433299}" presName="dummyMaxCanvas" presStyleCnt="0">
        <dgm:presLayoutVars/>
      </dgm:prSet>
      <dgm:spPr/>
    </dgm:pt>
    <dgm:pt modelId="{E323D270-B1CA-41B8-B5C5-554B40D20644}" type="pres">
      <dgm:prSet presAssocID="{0D564BBA-01D2-4AD3-963E-FD8649433299}" presName="OneNode_1" presStyleLbl="node1" presStyleIdx="0" presStyleCnt="1" custScaleY="200000">
        <dgm:presLayoutVars>
          <dgm:bulletEnabled val="1"/>
        </dgm:presLayoutVars>
      </dgm:prSet>
      <dgm:spPr/>
    </dgm:pt>
  </dgm:ptLst>
  <dgm:cxnLst>
    <dgm:cxn modelId="{5821F40F-65E8-4EB4-B778-54E15E325C50}" srcId="{89173B03-B127-4E3D-896E-0A32F42725B9}" destId="{CFB8215C-F03D-485A-B218-EF82F0187066}" srcOrd="0" destOrd="0" parTransId="{50B8DE72-2F0B-46A8-A0C3-EE254BD7303F}" sibTransId="{27E98A27-0FEC-4AF9-9C2B-48F3EF4CF24A}"/>
    <dgm:cxn modelId="{ADC48F11-2880-4E62-B94E-7F805DE07E58}" type="presOf" srcId="{89173B03-B127-4E3D-896E-0A32F42725B9}" destId="{E323D270-B1CA-41B8-B5C5-554B40D20644}" srcOrd="0" destOrd="0" presId="urn:microsoft.com/office/officeart/2005/8/layout/vProcess5"/>
    <dgm:cxn modelId="{5518862B-C548-46D4-827F-146396C5873D}" type="presOf" srcId="{584B9B4E-EA42-4288-AA69-A34D799B10B1}" destId="{E323D270-B1CA-41B8-B5C5-554B40D20644}" srcOrd="0" destOrd="4" presId="urn:microsoft.com/office/officeart/2005/8/layout/vProcess5"/>
    <dgm:cxn modelId="{121BB534-B16C-4C27-BD43-0DFD5B133913}" srcId="{89173B03-B127-4E3D-896E-0A32F42725B9}" destId="{86FA5A35-77DC-41AD-BC5B-7BFEBDA4672B}" srcOrd="1" destOrd="0" parTransId="{C92410B0-AFEC-4F1C-B10B-2D4879EED0DB}" sibTransId="{B03795B6-3A81-45DC-A05C-141052D173F2}"/>
    <dgm:cxn modelId="{41834E38-80DC-46DC-8C02-D54F2A213759}" srcId="{89173B03-B127-4E3D-896E-0A32F42725B9}" destId="{584B9B4E-EA42-4288-AA69-A34D799B10B1}" srcOrd="2" destOrd="0" parTransId="{762B6F5F-1291-4415-9929-6588F87AB3DA}" sibTransId="{79FCE155-5B41-460D-8CC9-BC4B49BA7DA3}"/>
    <dgm:cxn modelId="{6BBC363C-A984-48BB-8016-42DC1787D464}" type="presOf" srcId="{0D564BBA-01D2-4AD3-963E-FD8649433299}" destId="{84FDDE30-EA5E-4EB3-B243-92045C1B5431}" srcOrd="0" destOrd="0" presId="urn:microsoft.com/office/officeart/2005/8/layout/vProcess5"/>
    <dgm:cxn modelId="{6A288A3E-F2A6-4DBF-AE42-61DC80C702B9}" srcId="{CFB8215C-F03D-485A-B218-EF82F0187066}" destId="{CC242678-4246-4869-9A73-13E3FE9F90FE}" srcOrd="0" destOrd="0" parTransId="{E56E8F1D-6DA2-400B-AB14-9EA20F321448}" sibTransId="{678B818E-BF65-42C1-B07E-B68C43A0D9CA}"/>
    <dgm:cxn modelId="{F7CECB5B-2C5A-4A2A-A001-4A8BF316D992}" type="presOf" srcId="{CFB8215C-F03D-485A-B218-EF82F0187066}" destId="{E323D270-B1CA-41B8-B5C5-554B40D20644}" srcOrd="0" destOrd="1" presId="urn:microsoft.com/office/officeart/2005/8/layout/vProcess5"/>
    <dgm:cxn modelId="{5C8FDB71-D31E-4F0A-8BEC-D18ECB696EA3}" type="presOf" srcId="{86FA5A35-77DC-41AD-BC5B-7BFEBDA4672B}" destId="{E323D270-B1CA-41B8-B5C5-554B40D20644}" srcOrd="0" destOrd="3" presId="urn:microsoft.com/office/officeart/2005/8/layout/vProcess5"/>
    <dgm:cxn modelId="{A32B7C72-CAF0-4559-A79F-607440E29B15}" type="presOf" srcId="{3CFC495D-4276-4200-9BB4-C12E799DC983}" destId="{E323D270-B1CA-41B8-B5C5-554B40D20644}" srcOrd="0" destOrd="5" presId="urn:microsoft.com/office/officeart/2005/8/layout/vProcess5"/>
    <dgm:cxn modelId="{16A72A77-60A0-412A-83CF-C4B41622A6CA}" srcId="{89173B03-B127-4E3D-896E-0A32F42725B9}" destId="{3CFC495D-4276-4200-9BB4-C12E799DC983}" srcOrd="3" destOrd="0" parTransId="{CA76B066-CF0F-47DC-95BC-D3F5C36C6B11}" sibTransId="{038A12D5-7D12-43E6-9344-24A9B700F331}"/>
    <dgm:cxn modelId="{35B17EAE-E27D-49C7-B783-DF515A20DB3E}" srcId="{0D564BBA-01D2-4AD3-963E-FD8649433299}" destId="{89173B03-B127-4E3D-896E-0A32F42725B9}" srcOrd="0" destOrd="0" parTransId="{CCE6EC4F-9FD8-49D3-8DE2-C7C7996F6084}" sibTransId="{25812615-2FEA-43E6-8A29-3726D361EE63}"/>
    <dgm:cxn modelId="{0253C0EA-5325-465D-B49C-8B4BA84ECB44}" type="presOf" srcId="{CC242678-4246-4869-9A73-13E3FE9F90FE}" destId="{E323D270-B1CA-41B8-B5C5-554B40D20644}" srcOrd="0" destOrd="2" presId="urn:microsoft.com/office/officeart/2005/8/layout/vProcess5"/>
    <dgm:cxn modelId="{AAD84BB7-F5A8-49B0-80D8-1CA8C6654175}" type="presParOf" srcId="{84FDDE30-EA5E-4EB3-B243-92045C1B5431}" destId="{CAED3E41-57BC-49A7-8D41-FCFEBD5BF7FB}" srcOrd="0" destOrd="0" presId="urn:microsoft.com/office/officeart/2005/8/layout/vProcess5"/>
    <dgm:cxn modelId="{2D026B52-5123-4B56-8624-CA6ECFE38546}" type="presParOf" srcId="{84FDDE30-EA5E-4EB3-B243-92045C1B5431}" destId="{E323D270-B1CA-41B8-B5C5-554B40D20644}"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3D270-B1CA-41B8-B5C5-554B40D20644}">
      <dsp:nvSpPr>
        <dsp:cNvPr id="0" name=""/>
        <dsp:cNvSpPr/>
      </dsp:nvSpPr>
      <dsp:spPr>
        <a:xfrm>
          <a:off x="0" y="0"/>
          <a:ext cx="10058399" cy="3786080"/>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The collaborative is interested in measuring the impact of the RestartNM project. Impact includes the extent to which funded programs yield work-ready completers who secure a job in an occupation for which they were trained.</a:t>
          </a:r>
        </a:p>
        <a:p>
          <a:pPr marL="171450" lvl="1" indent="-171450" algn="l" defTabSz="800100">
            <a:lnSpc>
              <a:spcPct val="90000"/>
            </a:lnSpc>
            <a:spcBef>
              <a:spcPct val="0"/>
            </a:spcBef>
            <a:spcAft>
              <a:spcPct val="15000"/>
            </a:spcAft>
            <a:buChar char="•"/>
          </a:pPr>
          <a:r>
            <a:rPr lang="en-US" sz="1800" kern="1200" dirty="0"/>
            <a:t>Program completion requirements must include participant registration in the NM Workforce Connection Online System. </a:t>
          </a:r>
        </a:p>
        <a:p>
          <a:pPr marL="342900" lvl="2" indent="-171450" algn="l" defTabSz="800100">
            <a:lnSpc>
              <a:spcPct val="90000"/>
            </a:lnSpc>
            <a:spcBef>
              <a:spcPct val="0"/>
            </a:spcBef>
            <a:spcAft>
              <a:spcPct val="15000"/>
            </a:spcAft>
            <a:buFont typeface="Wingdings" panose="05000000000000000000" pitchFamily="2" charset="2"/>
            <a:buChar char="§"/>
          </a:pPr>
          <a:r>
            <a:rPr lang="en-US" sz="1800" kern="1200" dirty="0"/>
            <a:t>Registration through WCOS should be facilitated by a career consultant</a:t>
          </a:r>
        </a:p>
        <a:p>
          <a:pPr marL="171450" lvl="1" indent="-171450" algn="l" defTabSz="800100">
            <a:lnSpc>
              <a:spcPct val="90000"/>
            </a:lnSpc>
            <a:spcBef>
              <a:spcPct val="0"/>
            </a:spcBef>
            <a:spcAft>
              <a:spcPct val="15000"/>
            </a:spcAft>
            <a:buChar char="•"/>
          </a:pPr>
          <a:r>
            <a:rPr lang="en-US" sz="1800" kern="1200" dirty="0"/>
            <a:t>Program funding shall not be used to supplant existing resources dedicated to workforce development programming. Applicants are encouraged to leverage existing resources to maximize program effectiveness and efficiencies.</a:t>
          </a:r>
        </a:p>
        <a:p>
          <a:pPr marL="171450" lvl="1" indent="-171450" algn="l" defTabSz="800100">
            <a:lnSpc>
              <a:spcPct val="90000"/>
            </a:lnSpc>
            <a:spcBef>
              <a:spcPct val="0"/>
            </a:spcBef>
            <a:spcAft>
              <a:spcPct val="15000"/>
            </a:spcAft>
            <a:buChar char="•"/>
          </a:pPr>
          <a:r>
            <a:rPr lang="en-US" sz="1800" kern="1200" dirty="0"/>
            <a:t>Expenditure reimbursements shall occur on a quarterly basis.</a:t>
          </a:r>
        </a:p>
        <a:p>
          <a:pPr marL="171450" lvl="1" indent="-171450" algn="l" defTabSz="800100">
            <a:lnSpc>
              <a:spcPct val="90000"/>
            </a:lnSpc>
            <a:spcBef>
              <a:spcPct val="0"/>
            </a:spcBef>
            <a:spcAft>
              <a:spcPct val="15000"/>
            </a:spcAft>
            <a:buChar char="•"/>
          </a:pPr>
          <a:r>
            <a:rPr lang="en-US" sz="1800" kern="1200" dirty="0"/>
            <a:t>Similar programs may be funded at multiple institutions based on need, program capacity and geographic location. </a:t>
          </a:r>
        </a:p>
      </dsp:txBody>
      <dsp:txXfrm>
        <a:off x="110890" y="110890"/>
        <a:ext cx="9836619" cy="356430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E7839B-5CC7-4EBB-BE2F-C5DB877F8FD7}" type="datetimeFigureOut">
              <a:rPr lang="en-US" smtClean="0"/>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4ACC7-DE57-4AEA-BE0D-868BF3BC6C2F}"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288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7839B-5CC7-4EBB-BE2F-C5DB877F8FD7}" type="datetimeFigureOut">
              <a:rPr lang="en-US" smtClean="0"/>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1077035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7839B-5CC7-4EBB-BE2F-C5DB877F8FD7}" type="datetimeFigureOut">
              <a:rPr lang="en-US" smtClean="0"/>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3353220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7839B-5CC7-4EBB-BE2F-C5DB877F8FD7}" type="datetimeFigureOut">
              <a:rPr lang="en-US" smtClean="0"/>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193518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7839B-5CC7-4EBB-BE2F-C5DB877F8FD7}" type="datetimeFigureOut">
              <a:rPr lang="en-US" smtClean="0"/>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4ACC7-DE57-4AEA-BE0D-868BF3BC6C2F}"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520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E7839B-5CC7-4EBB-BE2F-C5DB877F8FD7}" type="datetimeFigureOut">
              <a:rPr lang="en-US" smtClean="0"/>
              <a:t>4/14/2021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3526288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E7839B-5CC7-4EBB-BE2F-C5DB877F8FD7}" type="datetimeFigureOut">
              <a:rPr lang="en-US" smtClean="0"/>
              <a:t>4/14/2021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3302616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E7839B-5CC7-4EBB-BE2F-C5DB877F8FD7}" type="datetimeFigureOut">
              <a:rPr lang="en-US" smtClean="0"/>
              <a:t>4/14/2021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2820806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DE7839B-5CC7-4EBB-BE2F-C5DB877F8FD7}" type="datetimeFigureOut">
              <a:rPr lang="en-US" smtClean="0"/>
              <a:t>4/14/2021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295777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DE7839B-5CC7-4EBB-BE2F-C5DB877F8FD7}" type="datetimeFigureOut">
              <a:rPr lang="en-US" smtClean="0"/>
              <a:t>4/14/2021</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6F4ACC7-DE57-4AEA-BE0D-868BF3BC6C2F}" type="slidenum">
              <a:rPr lang="en-US" smtClean="0"/>
              <a:t>‹#›</a:t>
            </a:fld>
            <a:endParaRPr lang="en-US"/>
          </a:p>
        </p:txBody>
      </p:sp>
    </p:spTree>
    <p:extLst>
      <p:ext uri="{BB962C8B-B14F-4D97-AF65-F5344CB8AC3E}">
        <p14:creationId xmlns:p14="http://schemas.microsoft.com/office/powerpoint/2010/main" val="1420820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E7839B-5CC7-4EBB-BE2F-C5DB877F8FD7}" type="datetimeFigureOut">
              <a:rPr lang="en-US" smtClean="0"/>
              <a:t>4/14/2021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4ACC7-DE57-4AEA-BE0D-868BF3BC6C2F}" type="slidenum">
              <a:rPr lang="en-US" smtClean="0"/>
              <a:t>‹#›</a:t>
            </a:fld>
            <a:endParaRPr lang="en-US"/>
          </a:p>
        </p:txBody>
      </p:sp>
    </p:spTree>
    <p:extLst>
      <p:ext uri="{BB962C8B-B14F-4D97-AF65-F5344CB8AC3E}">
        <p14:creationId xmlns:p14="http://schemas.microsoft.com/office/powerpoint/2010/main" val="101152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DE7839B-5CC7-4EBB-BE2F-C5DB877F8FD7}" type="datetimeFigureOut">
              <a:rPr lang="en-US" smtClean="0"/>
              <a:t>4/14/2021</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6F4ACC7-DE57-4AEA-BE0D-868BF3BC6C2F}"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69918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hyperlink" Target="mailto:nmetp.administrator@state.nm.u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John.Casado2@state.nm.u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316FA-9F55-45E2-8D49-E52A2245460F}"/>
              </a:ext>
            </a:extLst>
          </p:cNvPr>
          <p:cNvSpPr>
            <a:spLocks noGrp="1"/>
          </p:cNvSpPr>
          <p:nvPr>
            <p:ph type="ctrTitle"/>
          </p:nvPr>
        </p:nvSpPr>
        <p:spPr>
          <a:xfrm>
            <a:off x="5289754" y="639097"/>
            <a:ext cx="6253317" cy="3686015"/>
          </a:xfrm>
        </p:spPr>
        <p:txBody>
          <a:bodyPr>
            <a:normAutofit/>
          </a:bodyPr>
          <a:lstStyle/>
          <a:p>
            <a:r>
              <a:rPr lang="en-US" dirty="0"/>
              <a:t>RESTART </a:t>
            </a:r>
            <a:br>
              <a:rPr lang="en-US" dirty="0"/>
            </a:br>
            <a:r>
              <a:rPr lang="en-US" dirty="0"/>
              <a:t>NEW MEXICO</a:t>
            </a:r>
            <a:br>
              <a:rPr lang="en-US" dirty="0"/>
            </a:br>
            <a:endParaRPr lang="en-US" dirty="0"/>
          </a:p>
        </p:txBody>
      </p:sp>
      <p:sp>
        <p:nvSpPr>
          <p:cNvPr id="3" name="Subtitle 2">
            <a:extLst>
              <a:ext uri="{FF2B5EF4-FFF2-40B4-BE49-F238E27FC236}">
                <a16:creationId xmlns:a16="http://schemas.microsoft.com/office/drawing/2014/main" id="{1D323A1D-D7D1-4C5E-AD87-D1141EA61A04}"/>
              </a:ext>
            </a:extLst>
          </p:cNvPr>
          <p:cNvSpPr>
            <a:spLocks noGrp="1"/>
          </p:cNvSpPr>
          <p:nvPr>
            <p:ph type="subTitle" idx="1"/>
          </p:nvPr>
        </p:nvSpPr>
        <p:spPr>
          <a:xfrm>
            <a:off x="5289753" y="4455621"/>
            <a:ext cx="6269347" cy="1238616"/>
          </a:xfrm>
        </p:spPr>
        <p:txBody>
          <a:bodyPr>
            <a:normAutofit/>
          </a:bodyPr>
          <a:lstStyle/>
          <a:p>
            <a:r>
              <a:rPr lang="en-US" dirty="0">
                <a:solidFill>
                  <a:schemeClr val="tx1">
                    <a:lumMod val="85000"/>
                    <a:lumOff val="15000"/>
                  </a:schemeClr>
                </a:solidFill>
              </a:rPr>
              <a:t>RFA Technical assistance webinar</a:t>
            </a:r>
          </a:p>
          <a:p>
            <a:r>
              <a:rPr lang="en-US" dirty="0">
                <a:solidFill>
                  <a:schemeClr val="tx1">
                    <a:lumMod val="85000"/>
                    <a:lumOff val="15000"/>
                  </a:schemeClr>
                </a:solidFill>
              </a:rPr>
              <a:t>April 16, 2021</a:t>
            </a:r>
          </a:p>
        </p:txBody>
      </p:sp>
      <p:pic>
        <p:nvPicPr>
          <p:cNvPr id="5" name="Picture 4" descr="A picture containing text, sign, vector graphics&#10;&#10;Description automatically generated">
            <a:extLst>
              <a:ext uri="{FF2B5EF4-FFF2-40B4-BE49-F238E27FC236}">
                <a16:creationId xmlns:a16="http://schemas.microsoft.com/office/drawing/2014/main" id="{17828BD8-A907-4D72-B8B4-2B9DA19EC8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99" y="1163529"/>
            <a:ext cx="4001315" cy="4001315"/>
          </a:xfrm>
          <a:prstGeom prst="rect">
            <a:avLst/>
          </a:prstGeom>
        </p:spPr>
      </p:pic>
    </p:spTree>
    <p:extLst>
      <p:ext uri="{BB962C8B-B14F-4D97-AF65-F5344CB8AC3E}">
        <p14:creationId xmlns:p14="http://schemas.microsoft.com/office/powerpoint/2010/main" val="3973311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E1437-0220-40FC-90AF-2BAAA701FE97}"/>
              </a:ext>
            </a:extLst>
          </p:cNvPr>
          <p:cNvSpPr>
            <a:spLocks noGrp="1"/>
          </p:cNvSpPr>
          <p:nvPr>
            <p:ph type="title"/>
          </p:nvPr>
        </p:nvSpPr>
        <p:spPr>
          <a:xfrm>
            <a:off x="2231136" y="372485"/>
            <a:ext cx="7729728" cy="1188720"/>
          </a:xfrm>
        </p:spPr>
        <p:txBody>
          <a:bodyPr/>
          <a:lstStyle/>
          <a:p>
            <a:r>
              <a:rPr lang="en-US" dirty="0"/>
              <a:t>Reporting Requirements</a:t>
            </a:r>
          </a:p>
        </p:txBody>
      </p:sp>
      <p:sp>
        <p:nvSpPr>
          <p:cNvPr id="3" name="Content Placeholder 2">
            <a:extLst>
              <a:ext uri="{FF2B5EF4-FFF2-40B4-BE49-F238E27FC236}">
                <a16:creationId xmlns:a16="http://schemas.microsoft.com/office/drawing/2014/main" id="{CF3006FB-3A0A-450C-99EF-11F159673837}"/>
              </a:ext>
            </a:extLst>
          </p:cNvPr>
          <p:cNvSpPr>
            <a:spLocks noGrp="1"/>
          </p:cNvSpPr>
          <p:nvPr>
            <p:ph idx="1"/>
          </p:nvPr>
        </p:nvSpPr>
        <p:spPr>
          <a:xfrm>
            <a:off x="266700" y="1735495"/>
            <a:ext cx="11449050" cy="4750020"/>
          </a:xfrm>
        </p:spPr>
        <p:txBody>
          <a:bodyPr>
            <a:noAutofit/>
          </a:bodyPr>
          <a:lstStyle/>
          <a:p>
            <a:pPr marL="0" indent="0">
              <a:buNone/>
            </a:pPr>
            <a:r>
              <a:rPr lang="en-US" sz="1800" dirty="0"/>
              <a:t>The collaborative is interested in measuring the impact of the RestartNM project. Impact includes the extent to which funded programs yield work-ready completers who secure a job in an occupation for which they were trained.</a:t>
            </a:r>
          </a:p>
          <a:p>
            <a:pPr marL="0" indent="0">
              <a:buNone/>
            </a:pPr>
            <a:r>
              <a:rPr lang="en-US" sz="1800" dirty="0"/>
              <a:t>All awardees will be responsible for submitting a performance report no later than 30 days following the completion of the first funded program. The report shall include the following: </a:t>
            </a:r>
          </a:p>
          <a:p>
            <a:pPr lvl="1"/>
            <a:r>
              <a:rPr lang="en-US" dirty="0"/>
              <a:t>Roster of students enrolled. </a:t>
            </a:r>
          </a:p>
          <a:p>
            <a:pPr lvl="1"/>
            <a:r>
              <a:rPr lang="en-US" dirty="0"/>
              <a:t>First and last name, and last four of social security number.</a:t>
            </a:r>
          </a:p>
          <a:p>
            <a:pPr lvl="1"/>
            <a:r>
              <a:rPr lang="en-US" dirty="0"/>
              <a:t>Identification of which students successfully completed the funded program.</a:t>
            </a:r>
          </a:p>
          <a:p>
            <a:pPr lvl="1"/>
            <a:r>
              <a:rPr lang="en-US" dirty="0"/>
              <a:t>Overview of the barriers that prevented program completion.</a:t>
            </a:r>
          </a:p>
          <a:p>
            <a:pPr lvl="1"/>
            <a:r>
              <a:rPr lang="en-US" dirty="0"/>
              <a:t>Expenditure report.</a:t>
            </a:r>
          </a:p>
          <a:p>
            <a:pPr marL="0" indent="0">
              <a:buNone/>
            </a:pPr>
            <a:r>
              <a:rPr lang="en-US" sz="1800" dirty="0"/>
              <a:t>Selected applicants will be provided with a report template.</a:t>
            </a:r>
          </a:p>
          <a:p>
            <a:pPr marL="0" indent="0">
              <a:buNone/>
            </a:pPr>
            <a:endParaRPr lang="en-US" sz="1700" dirty="0"/>
          </a:p>
        </p:txBody>
      </p:sp>
    </p:spTree>
    <p:extLst>
      <p:ext uri="{BB962C8B-B14F-4D97-AF65-F5344CB8AC3E}">
        <p14:creationId xmlns:p14="http://schemas.microsoft.com/office/powerpoint/2010/main" val="1719022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E1437-0220-40FC-90AF-2BAAA701FE97}"/>
              </a:ext>
            </a:extLst>
          </p:cNvPr>
          <p:cNvSpPr>
            <a:spLocks noGrp="1"/>
          </p:cNvSpPr>
          <p:nvPr>
            <p:ph type="title"/>
          </p:nvPr>
        </p:nvSpPr>
        <p:spPr/>
        <p:txBody>
          <a:bodyPr>
            <a:normAutofit/>
          </a:bodyPr>
          <a:lstStyle/>
          <a:p>
            <a:r>
              <a:rPr lang="en-US"/>
              <a:t>Other Provisions</a:t>
            </a:r>
          </a:p>
        </p:txBody>
      </p:sp>
      <p:graphicFrame>
        <p:nvGraphicFramePr>
          <p:cNvPr id="18" name="Content Placeholder 2">
            <a:extLst>
              <a:ext uri="{FF2B5EF4-FFF2-40B4-BE49-F238E27FC236}">
                <a16:creationId xmlns:a16="http://schemas.microsoft.com/office/drawing/2014/main" id="{F61557F2-3607-4F47-8D6B-781D6EAB9EAB}"/>
              </a:ext>
            </a:extLst>
          </p:cNvPr>
          <p:cNvGraphicFramePr>
            <a:graphicFrameLocks noGrp="1"/>
          </p:cNvGraphicFramePr>
          <p:nvPr>
            <p:ph idx="1"/>
            <p:extLst>
              <p:ext uri="{D42A27DB-BD31-4B8C-83A1-F6EECF244321}">
                <p14:modId xmlns:p14="http://schemas.microsoft.com/office/powerpoint/2010/main" val="402120503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3025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E1437-0220-40FC-90AF-2BAAA701FE97}"/>
              </a:ext>
            </a:extLst>
          </p:cNvPr>
          <p:cNvSpPr>
            <a:spLocks noGrp="1"/>
          </p:cNvSpPr>
          <p:nvPr>
            <p:ph type="title"/>
          </p:nvPr>
        </p:nvSpPr>
        <p:spPr>
          <a:xfrm>
            <a:off x="2231136" y="372485"/>
            <a:ext cx="7729728" cy="1188720"/>
          </a:xfrm>
        </p:spPr>
        <p:txBody>
          <a:bodyPr>
            <a:normAutofit fontScale="90000"/>
          </a:bodyPr>
          <a:lstStyle/>
          <a:p>
            <a:r>
              <a:rPr lang="en-US" sz="4800" dirty="0"/>
              <a:t>Eligible Training Provider List FAQ’s</a:t>
            </a:r>
          </a:p>
        </p:txBody>
      </p:sp>
      <p:sp>
        <p:nvSpPr>
          <p:cNvPr id="3" name="Content Placeholder 2">
            <a:extLst>
              <a:ext uri="{FF2B5EF4-FFF2-40B4-BE49-F238E27FC236}">
                <a16:creationId xmlns:a16="http://schemas.microsoft.com/office/drawing/2014/main" id="{CF3006FB-3A0A-450C-99EF-11F159673837}"/>
              </a:ext>
            </a:extLst>
          </p:cNvPr>
          <p:cNvSpPr>
            <a:spLocks noGrp="1"/>
          </p:cNvSpPr>
          <p:nvPr>
            <p:ph idx="1"/>
          </p:nvPr>
        </p:nvSpPr>
        <p:spPr>
          <a:xfrm>
            <a:off x="266700" y="1735495"/>
            <a:ext cx="11449050" cy="4750020"/>
          </a:xfrm>
        </p:spPr>
        <p:txBody>
          <a:bodyPr>
            <a:noAutofit/>
          </a:bodyPr>
          <a:lstStyle/>
          <a:p>
            <a:pPr lvl="0">
              <a:spcBef>
                <a:spcPct val="20000"/>
              </a:spcBef>
            </a:pPr>
            <a:r>
              <a:rPr lang="en-US" sz="1800" dirty="0">
                <a:solidFill>
                  <a:prstClr val="black"/>
                </a:solidFill>
              </a:rPr>
              <a:t>Applicants are encouraged to explore whether their training may be placed on the ETPL. Doing so will allow eligible participants to apply for Title I financial assistance. Program review can occur within 48 hours.</a:t>
            </a:r>
          </a:p>
          <a:p>
            <a:pPr lvl="0">
              <a:spcBef>
                <a:spcPct val="20000"/>
              </a:spcBef>
            </a:pPr>
            <a:endParaRPr lang="en-US" sz="1800" dirty="0">
              <a:solidFill>
                <a:prstClr val="black"/>
              </a:solidFill>
            </a:endParaRPr>
          </a:p>
          <a:p>
            <a:pPr>
              <a:spcBef>
                <a:spcPct val="20000"/>
              </a:spcBef>
            </a:pPr>
            <a:r>
              <a:rPr lang="en-US" sz="1800" b="1" dirty="0">
                <a:solidFill>
                  <a:prstClr val="black"/>
                </a:solidFill>
              </a:rPr>
              <a:t>ETP Administrator: </a:t>
            </a:r>
            <a:r>
              <a:rPr lang="en-US" sz="1800" dirty="0">
                <a:solidFill>
                  <a:prstClr val="black"/>
                </a:solidFill>
              </a:rPr>
              <a:t>Veronica Alonzo,  505-250-2239</a:t>
            </a:r>
          </a:p>
          <a:p>
            <a:pPr lvl="0">
              <a:spcBef>
                <a:spcPct val="20000"/>
              </a:spcBef>
            </a:pPr>
            <a:r>
              <a:rPr lang="en-US" sz="1800" dirty="0">
                <a:solidFill>
                  <a:prstClr val="black"/>
                </a:solidFill>
              </a:rPr>
              <a:t> Email: </a:t>
            </a:r>
            <a:r>
              <a:rPr lang="en-US" sz="1800" dirty="0">
                <a:solidFill>
                  <a:prstClr val="black"/>
                </a:solidFill>
                <a:hlinkClick r:id="rId2"/>
              </a:rPr>
              <a:t>nmetp.administrator@state.nm.us</a:t>
            </a:r>
            <a:endParaRPr lang="en-US" sz="1800" dirty="0">
              <a:solidFill>
                <a:prstClr val="black"/>
              </a:solidFill>
            </a:endParaRPr>
          </a:p>
          <a:p>
            <a:pPr lvl="0">
              <a:spcBef>
                <a:spcPct val="20000"/>
              </a:spcBef>
            </a:pPr>
            <a:endParaRPr lang="en-US" sz="1800" dirty="0">
              <a:solidFill>
                <a:prstClr val="black"/>
              </a:solidFill>
            </a:endParaRPr>
          </a:p>
          <a:p>
            <a:pPr lvl="0">
              <a:spcBef>
                <a:spcPct val="20000"/>
              </a:spcBef>
            </a:pPr>
            <a:r>
              <a:rPr lang="en-US" sz="1800" dirty="0">
                <a:solidFill>
                  <a:prstClr val="black"/>
                </a:solidFill>
              </a:rPr>
              <a:t>Q.  What do we need to enter our institution and program information?</a:t>
            </a:r>
          </a:p>
          <a:p>
            <a:pPr lvl="0">
              <a:spcBef>
                <a:spcPct val="20000"/>
              </a:spcBef>
            </a:pPr>
            <a:r>
              <a:rPr lang="en-US" sz="1800" dirty="0">
                <a:solidFill>
                  <a:prstClr val="black"/>
                </a:solidFill>
              </a:rPr>
              <a:t>A.  Training institution will need a WCOS user account</a:t>
            </a:r>
          </a:p>
          <a:p>
            <a:pPr marL="342900" lvl="0" indent="-342900">
              <a:spcBef>
                <a:spcPct val="20000"/>
              </a:spcBef>
              <a:buAutoNum type="alphaUcPeriod"/>
            </a:pPr>
            <a:endParaRPr lang="en-US" sz="1800" dirty="0">
              <a:solidFill>
                <a:prstClr val="black"/>
              </a:solidFill>
            </a:endParaRPr>
          </a:p>
          <a:p>
            <a:pPr lvl="0">
              <a:spcBef>
                <a:spcPct val="20000"/>
              </a:spcBef>
            </a:pPr>
            <a:r>
              <a:rPr lang="en-US" sz="1800" dirty="0">
                <a:solidFill>
                  <a:prstClr val="black"/>
                </a:solidFill>
              </a:rPr>
              <a:t>Q. Who will enter the program information into WCOS? </a:t>
            </a:r>
          </a:p>
          <a:p>
            <a:pPr lvl="0">
              <a:spcBef>
                <a:spcPct val="20000"/>
              </a:spcBef>
            </a:pPr>
            <a:r>
              <a:rPr lang="en-US" sz="1800" dirty="0">
                <a:solidFill>
                  <a:prstClr val="black"/>
                </a:solidFill>
              </a:rPr>
              <a:t>A. Designated institution staff.</a:t>
            </a:r>
          </a:p>
          <a:p>
            <a:pPr marL="342900" lvl="0" indent="-342900">
              <a:spcBef>
                <a:spcPct val="20000"/>
              </a:spcBef>
              <a:buAutoNum type="alphaUcPeriod"/>
            </a:pPr>
            <a:endParaRPr lang="en-US" sz="1800" dirty="0">
              <a:solidFill>
                <a:prstClr val="black"/>
              </a:solidFill>
            </a:endParaRPr>
          </a:p>
          <a:p>
            <a:pPr lvl="0">
              <a:spcBef>
                <a:spcPct val="20000"/>
              </a:spcBef>
            </a:pPr>
            <a:r>
              <a:rPr lang="en-US" sz="1800" dirty="0">
                <a:solidFill>
                  <a:prstClr val="black"/>
                </a:solidFill>
              </a:rPr>
              <a:t>Q.  Who will review and approve program entered?</a:t>
            </a:r>
          </a:p>
          <a:p>
            <a:pPr marL="0" lvl="0" indent="0">
              <a:spcBef>
                <a:spcPct val="20000"/>
              </a:spcBef>
              <a:buNone/>
            </a:pPr>
            <a:r>
              <a:rPr lang="en-US" sz="1800" dirty="0">
                <a:solidFill>
                  <a:prstClr val="black"/>
                </a:solidFill>
              </a:rPr>
              <a:t>  A. State ETP Administrator.</a:t>
            </a:r>
          </a:p>
          <a:p>
            <a:pPr marL="0" indent="0">
              <a:buNone/>
            </a:pPr>
            <a:endParaRPr lang="en-US" sz="1700" dirty="0"/>
          </a:p>
        </p:txBody>
      </p:sp>
    </p:spTree>
    <p:extLst>
      <p:ext uri="{BB962C8B-B14F-4D97-AF65-F5344CB8AC3E}">
        <p14:creationId xmlns:p14="http://schemas.microsoft.com/office/powerpoint/2010/main" val="509701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E1437-0220-40FC-90AF-2BAAA701FE97}"/>
              </a:ext>
            </a:extLst>
          </p:cNvPr>
          <p:cNvSpPr>
            <a:spLocks noGrp="1"/>
          </p:cNvSpPr>
          <p:nvPr>
            <p:ph type="title"/>
          </p:nvPr>
        </p:nvSpPr>
        <p:spPr>
          <a:xfrm>
            <a:off x="6141939" y="283964"/>
            <a:ext cx="5127171" cy="1450757"/>
          </a:xfrm>
        </p:spPr>
        <p:txBody>
          <a:bodyPr>
            <a:normAutofit/>
          </a:bodyPr>
          <a:lstStyle/>
          <a:p>
            <a:r>
              <a:rPr lang="en-US" dirty="0"/>
              <a:t>Critical Dates</a:t>
            </a:r>
          </a:p>
        </p:txBody>
      </p:sp>
      <p:sp>
        <p:nvSpPr>
          <p:cNvPr id="3" name="Content Placeholder 2">
            <a:extLst>
              <a:ext uri="{FF2B5EF4-FFF2-40B4-BE49-F238E27FC236}">
                <a16:creationId xmlns:a16="http://schemas.microsoft.com/office/drawing/2014/main" id="{CF3006FB-3A0A-450C-99EF-11F159673837}"/>
              </a:ext>
            </a:extLst>
          </p:cNvPr>
          <p:cNvSpPr>
            <a:spLocks noGrp="1"/>
          </p:cNvSpPr>
          <p:nvPr>
            <p:ph idx="1"/>
          </p:nvPr>
        </p:nvSpPr>
        <p:spPr>
          <a:xfrm>
            <a:off x="6397604" y="2198914"/>
            <a:ext cx="5141252" cy="2708642"/>
          </a:xfrm>
        </p:spPr>
        <p:txBody>
          <a:bodyPr>
            <a:normAutofit/>
          </a:bodyPr>
          <a:lstStyle/>
          <a:p>
            <a:pPr marL="0" indent="0">
              <a:buNone/>
            </a:pPr>
            <a:r>
              <a:rPr lang="en-US" sz="1800" dirty="0"/>
              <a:t>The RFA timeline is revolving. </a:t>
            </a:r>
          </a:p>
          <a:p>
            <a:pPr marL="0" indent="0">
              <a:buNone/>
            </a:pPr>
            <a:r>
              <a:rPr lang="en-US" sz="1800" dirty="0"/>
              <a:t>The proposal review team will make every effort to notify applicants of award status within two weeks of submission date.</a:t>
            </a:r>
          </a:p>
          <a:p>
            <a:pPr marL="0" indent="0">
              <a:buNone/>
            </a:pPr>
            <a:endParaRPr lang="en-US" sz="1800" dirty="0"/>
          </a:p>
          <a:p>
            <a:pPr marL="0" indent="0">
              <a:buNone/>
            </a:pPr>
            <a:r>
              <a:rPr lang="en-US" sz="1800" dirty="0"/>
              <a:t>Applications shall be submitted via email to: John Casado, NMDWS Project Manager at </a:t>
            </a:r>
            <a:r>
              <a:rPr lang="en-US" sz="1800" dirty="0">
                <a:hlinkClick r:id="rId2"/>
              </a:rPr>
              <a:t>John.Casado2@state.nm.us</a:t>
            </a:r>
            <a:r>
              <a:rPr lang="en-US" sz="1800" dirty="0"/>
              <a:t> </a:t>
            </a:r>
          </a:p>
          <a:p>
            <a:pPr marL="0" indent="0">
              <a:buNone/>
            </a:pPr>
            <a:endParaRPr lang="en-US" dirty="0"/>
          </a:p>
        </p:txBody>
      </p:sp>
      <p:graphicFrame>
        <p:nvGraphicFramePr>
          <p:cNvPr id="5" name="Table 4">
            <a:extLst>
              <a:ext uri="{FF2B5EF4-FFF2-40B4-BE49-F238E27FC236}">
                <a16:creationId xmlns:a16="http://schemas.microsoft.com/office/drawing/2014/main" id="{2C893768-DE24-4C36-A80E-F6DB69AA1C8D}"/>
              </a:ext>
            </a:extLst>
          </p:cNvPr>
          <p:cNvGraphicFramePr>
            <a:graphicFrameLocks noGrp="1"/>
          </p:cNvGraphicFramePr>
          <p:nvPr>
            <p:extLst>
              <p:ext uri="{D42A27DB-BD31-4B8C-83A1-F6EECF244321}">
                <p14:modId xmlns:p14="http://schemas.microsoft.com/office/powerpoint/2010/main" val="2792277448"/>
              </p:ext>
            </p:extLst>
          </p:nvPr>
        </p:nvGraphicFramePr>
        <p:xfrm>
          <a:off x="255664" y="513019"/>
          <a:ext cx="5886275" cy="5766127"/>
        </p:xfrm>
        <a:graphic>
          <a:graphicData uri="http://schemas.openxmlformats.org/drawingml/2006/table">
            <a:tbl>
              <a:tblPr firstRow="1" firstCol="1" bandRow="1">
                <a:noFill/>
                <a:tableStyleId>{5C22544A-7EE6-4342-B048-85BDC9FD1C3A}</a:tableStyleId>
              </a:tblPr>
              <a:tblGrid>
                <a:gridCol w="2499919">
                  <a:extLst>
                    <a:ext uri="{9D8B030D-6E8A-4147-A177-3AD203B41FA5}">
                      <a16:colId xmlns:a16="http://schemas.microsoft.com/office/drawing/2014/main" val="1378284174"/>
                    </a:ext>
                  </a:extLst>
                </a:gridCol>
                <a:gridCol w="3386356">
                  <a:extLst>
                    <a:ext uri="{9D8B030D-6E8A-4147-A177-3AD203B41FA5}">
                      <a16:colId xmlns:a16="http://schemas.microsoft.com/office/drawing/2014/main" val="3580936085"/>
                    </a:ext>
                  </a:extLst>
                </a:gridCol>
              </a:tblGrid>
              <a:tr h="607410">
                <a:tc>
                  <a:txBody>
                    <a:bodyPr/>
                    <a:lstStyle/>
                    <a:p>
                      <a:pPr marL="0" marR="0">
                        <a:lnSpc>
                          <a:spcPct val="107000"/>
                        </a:lnSpc>
                        <a:spcBef>
                          <a:spcPts val="0"/>
                        </a:spcBef>
                        <a:spcAft>
                          <a:spcPts val="0"/>
                        </a:spcAft>
                      </a:pPr>
                      <a:r>
                        <a:rPr lang="en-US" sz="1700" b="1">
                          <a:solidFill>
                            <a:srgbClr val="FFFFFF"/>
                          </a:solidFill>
                          <a:effectLst/>
                        </a:rPr>
                        <a:t>Event</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marL="0" marR="0">
                        <a:lnSpc>
                          <a:spcPct val="107000"/>
                        </a:lnSpc>
                        <a:spcBef>
                          <a:spcPts val="0"/>
                        </a:spcBef>
                        <a:spcAft>
                          <a:spcPts val="0"/>
                        </a:spcAft>
                      </a:pPr>
                      <a:r>
                        <a:rPr lang="en-US" sz="1700" b="1">
                          <a:solidFill>
                            <a:srgbClr val="FFFFFF"/>
                          </a:solidFill>
                          <a:effectLst/>
                        </a:rPr>
                        <a:t>Date</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rgbClr val="636B68">
                        <a:alpha val="69804"/>
                      </a:srgbClr>
                    </a:solidFill>
                  </a:tcPr>
                </a:tc>
                <a:extLst>
                  <a:ext uri="{0D108BD9-81ED-4DB2-BD59-A6C34878D82A}">
                    <a16:rowId xmlns:a16="http://schemas.microsoft.com/office/drawing/2014/main" val="2770987115"/>
                  </a:ext>
                </a:extLst>
              </a:tr>
              <a:tr h="607410">
                <a:tc>
                  <a:txBody>
                    <a:bodyPr/>
                    <a:lstStyle/>
                    <a:p>
                      <a:pPr marL="0" marR="0">
                        <a:lnSpc>
                          <a:spcPct val="107000"/>
                        </a:lnSpc>
                        <a:spcBef>
                          <a:spcPts val="0"/>
                        </a:spcBef>
                        <a:spcAft>
                          <a:spcPts val="0"/>
                        </a:spcAft>
                      </a:pPr>
                      <a:r>
                        <a:rPr lang="en-US" sz="1700" b="1">
                          <a:solidFill>
                            <a:srgbClr val="FFFFFF"/>
                          </a:solidFill>
                          <a:effectLst/>
                        </a:rPr>
                        <a:t>RFP Release</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636B68">
                        <a:alpha val="69804"/>
                      </a:srgbClr>
                    </a:solidFill>
                  </a:tcPr>
                </a:tc>
                <a:tc>
                  <a:txBody>
                    <a:bodyPr/>
                    <a:lstStyle/>
                    <a:p>
                      <a:pPr marL="0" marR="0">
                        <a:lnSpc>
                          <a:spcPct val="107000"/>
                        </a:lnSpc>
                        <a:spcBef>
                          <a:spcPts val="0"/>
                        </a:spcBef>
                        <a:spcAft>
                          <a:spcPts val="0"/>
                        </a:spcAft>
                      </a:pPr>
                      <a:r>
                        <a:rPr lang="en-US" sz="1600" dirty="0">
                          <a:solidFill>
                            <a:schemeClr val="tx1">
                              <a:lumMod val="85000"/>
                              <a:lumOff val="15000"/>
                            </a:schemeClr>
                          </a:solidFill>
                          <a:effectLst/>
                        </a:rPr>
                        <a:t>Tuesday, April 12, 2021</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val="3673032639"/>
                  </a:ext>
                </a:extLst>
              </a:tr>
              <a:tr h="891124">
                <a:tc>
                  <a:txBody>
                    <a:bodyPr/>
                    <a:lstStyle/>
                    <a:p>
                      <a:pPr marL="0" marR="0">
                        <a:lnSpc>
                          <a:spcPct val="107000"/>
                        </a:lnSpc>
                        <a:spcBef>
                          <a:spcPts val="0"/>
                        </a:spcBef>
                        <a:spcAft>
                          <a:spcPts val="0"/>
                        </a:spcAft>
                      </a:pPr>
                      <a:r>
                        <a:rPr lang="en-US" sz="1700" b="1">
                          <a:solidFill>
                            <a:srgbClr val="FFFFFF"/>
                          </a:solidFill>
                          <a:effectLst/>
                        </a:rPr>
                        <a:t>Technical Assistance Webinar</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636B68">
                        <a:alpha val="69804"/>
                      </a:srgbClr>
                    </a:solidFill>
                  </a:tcPr>
                </a:tc>
                <a:tc>
                  <a:txBody>
                    <a:bodyPr/>
                    <a:lstStyle/>
                    <a:p>
                      <a:pPr marL="0" marR="0">
                        <a:lnSpc>
                          <a:spcPct val="107000"/>
                        </a:lnSpc>
                        <a:spcBef>
                          <a:spcPts val="0"/>
                        </a:spcBef>
                        <a:spcAft>
                          <a:spcPts val="0"/>
                        </a:spcAft>
                      </a:pPr>
                      <a:r>
                        <a:rPr lang="en-US" sz="1600" dirty="0">
                          <a:solidFill>
                            <a:schemeClr val="tx1">
                              <a:lumMod val="85000"/>
                              <a:lumOff val="15000"/>
                            </a:schemeClr>
                          </a:solidFill>
                          <a:effectLst/>
                        </a:rPr>
                        <a:t>Friday, April 16, 2021</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a16="http://schemas.microsoft.com/office/drawing/2014/main" val="2717903077"/>
                  </a:ext>
                </a:extLst>
              </a:tr>
              <a:tr h="607410">
                <a:tc>
                  <a:txBody>
                    <a:bodyPr/>
                    <a:lstStyle/>
                    <a:p>
                      <a:pPr marL="0" marR="0">
                        <a:lnSpc>
                          <a:spcPct val="107000"/>
                        </a:lnSpc>
                        <a:spcBef>
                          <a:spcPts val="0"/>
                        </a:spcBef>
                        <a:spcAft>
                          <a:spcPts val="0"/>
                        </a:spcAft>
                      </a:pPr>
                      <a:r>
                        <a:rPr lang="en-US" sz="1700" b="1" dirty="0">
                          <a:solidFill>
                            <a:srgbClr val="FFFFFF"/>
                          </a:solidFill>
                          <a:effectLst/>
                        </a:rPr>
                        <a:t>Proposal Due Date</a:t>
                      </a:r>
                      <a:endParaRPr lang="en-US" sz="17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636B68">
                        <a:alpha val="69804"/>
                      </a:srgbClr>
                    </a:solidFill>
                  </a:tcPr>
                </a:tc>
                <a:tc>
                  <a:txBody>
                    <a:bodyPr/>
                    <a:lstStyle/>
                    <a:p>
                      <a:pPr marL="0" marR="0">
                        <a:lnSpc>
                          <a:spcPct val="107000"/>
                        </a:lnSpc>
                        <a:spcBef>
                          <a:spcPts val="0"/>
                        </a:spcBef>
                        <a:spcAft>
                          <a:spcPts val="0"/>
                        </a:spcAft>
                      </a:pPr>
                      <a:r>
                        <a:rPr lang="en-US" sz="1600" dirty="0">
                          <a:solidFill>
                            <a:schemeClr val="tx1">
                              <a:lumMod val="85000"/>
                              <a:lumOff val="15000"/>
                            </a:schemeClr>
                          </a:solidFill>
                          <a:effectLst/>
                        </a:rPr>
                        <a:t>Ongoing through December 15, 2021</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val="3040299607"/>
                  </a:ext>
                </a:extLst>
              </a:tr>
              <a:tr h="891124">
                <a:tc>
                  <a:txBody>
                    <a:bodyPr/>
                    <a:lstStyle/>
                    <a:p>
                      <a:pPr marL="0" marR="0">
                        <a:lnSpc>
                          <a:spcPct val="107000"/>
                        </a:lnSpc>
                        <a:spcBef>
                          <a:spcPts val="0"/>
                        </a:spcBef>
                        <a:spcAft>
                          <a:spcPts val="0"/>
                        </a:spcAft>
                      </a:pPr>
                      <a:r>
                        <a:rPr lang="en-US" sz="1700" b="1">
                          <a:solidFill>
                            <a:srgbClr val="FFFFFF"/>
                          </a:solidFill>
                          <a:effectLst/>
                        </a:rPr>
                        <a:t>Proposal Reviews Complete</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636B68">
                        <a:alpha val="69804"/>
                      </a:srgbClr>
                    </a:solidFill>
                  </a:tcPr>
                </a:tc>
                <a:tc>
                  <a:txBody>
                    <a:bodyPr/>
                    <a:lstStyle/>
                    <a:p>
                      <a:pPr marL="0" marR="0">
                        <a:lnSpc>
                          <a:spcPct val="107000"/>
                        </a:lnSpc>
                        <a:spcBef>
                          <a:spcPts val="0"/>
                        </a:spcBef>
                        <a:spcAft>
                          <a:spcPts val="0"/>
                        </a:spcAft>
                      </a:pPr>
                      <a:r>
                        <a:rPr lang="en-US" sz="1600" dirty="0"/>
                        <a:t>Ongoing; reviews shall take place within two weeks of submission</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noFill/>
                      <a:prstDash val="solid"/>
                    </a:lnB>
                    <a:solidFill>
                      <a:srgbClr val="878E8B">
                        <a:alpha val="30196"/>
                      </a:srgbClr>
                    </a:solidFill>
                  </a:tcPr>
                </a:tc>
                <a:extLst>
                  <a:ext uri="{0D108BD9-81ED-4DB2-BD59-A6C34878D82A}">
                    <a16:rowId xmlns:a16="http://schemas.microsoft.com/office/drawing/2014/main" val="201956230"/>
                  </a:ext>
                </a:extLst>
              </a:tr>
              <a:tr h="891124">
                <a:tc>
                  <a:txBody>
                    <a:bodyPr/>
                    <a:lstStyle/>
                    <a:p>
                      <a:pPr marL="0" marR="0">
                        <a:lnSpc>
                          <a:spcPct val="107000"/>
                        </a:lnSpc>
                        <a:spcBef>
                          <a:spcPts val="0"/>
                        </a:spcBef>
                        <a:spcAft>
                          <a:spcPts val="0"/>
                        </a:spcAft>
                      </a:pPr>
                      <a:r>
                        <a:rPr lang="en-US" sz="1700" b="1">
                          <a:solidFill>
                            <a:srgbClr val="FFFFFF"/>
                          </a:solidFill>
                          <a:effectLst/>
                        </a:rPr>
                        <a:t>Award Notifications Issued</a:t>
                      </a:r>
                      <a:endParaRPr lang="en-US" sz="17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round/>
                      <a:headEnd type="none" w="med" len="med"/>
                      <a:tailEnd type="none" w="med" len="med"/>
                    </a:lnB>
                    <a:solidFill>
                      <a:srgbClr val="636B68">
                        <a:alpha val="69804"/>
                      </a:srgbClr>
                    </a:solidFill>
                  </a:tcPr>
                </a:tc>
                <a:tc>
                  <a:txBody>
                    <a:bodyPr/>
                    <a:lstStyle/>
                    <a:p>
                      <a:pPr marL="0" marR="0">
                        <a:lnSpc>
                          <a:spcPct val="107000"/>
                        </a:lnSpc>
                        <a:spcBef>
                          <a:spcPts val="0"/>
                        </a:spcBef>
                        <a:spcAft>
                          <a:spcPts val="0"/>
                        </a:spcAft>
                      </a:pPr>
                      <a:r>
                        <a:rPr lang="en-US" sz="1600" dirty="0">
                          <a:solidFill>
                            <a:schemeClr val="tx1">
                              <a:lumMod val="85000"/>
                              <a:lumOff val="15000"/>
                            </a:schemeClr>
                          </a:solidFill>
                          <a:effectLst/>
                        </a:rPr>
                        <a:t>Ongoing through December 15, 2021</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noFill/>
                      <a:prstDash val="solid"/>
                    </a:lnR>
                    <a:lnT w="38100" cap="flat" cmpd="sng" algn="ctr">
                      <a:noFill/>
                      <a:prstDash val="solid"/>
                    </a:lnT>
                    <a:lnB w="12700" cmpd="sng">
                      <a:noFill/>
                      <a:prstDash val="solid"/>
                    </a:lnB>
                    <a:lnTlToBr w="12700" cmpd="sng">
                      <a:noFill/>
                      <a:prstDash val="solid"/>
                    </a:lnTlToBr>
                    <a:lnBlToTr w="12700" cmpd="sng">
                      <a:noFill/>
                      <a:prstDash val="solid"/>
                    </a:lnBlToTr>
                    <a:solidFill>
                      <a:srgbClr val="878E8B">
                        <a:alpha val="14902"/>
                      </a:srgbClr>
                    </a:solidFill>
                  </a:tcPr>
                </a:tc>
                <a:extLst>
                  <a:ext uri="{0D108BD9-81ED-4DB2-BD59-A6C34878D82A}">
                    <a16:rowId xmlns:a16="http://schemas.microsoft.com/office/drawing/2014/main" val="4008718164"/>
                  </a:ext>
                </a:extLst>
              </a:tr>
              <a:tr h="891124">
                <a:tc>
                  <a:txBody>
                    <a:bodyPr/>
                    <a:lstStyle/>
                    <a:p>
                      <a:pPr marL="0" marR="0">
                        <a:lnSpc>
                          <a:spcPct val="107000"/>
                        </a:lnSpc>
                        <a:spcBef>
                          <a:spcPts val="0"/>
                        </a:spcBef>
                        <a:spcAft>
                          <a:spcPts val="0"/>
                        </a:spcAft>
                      </a:pPr>
                      <a:r>
                        <a:rPr lang="en-US" sz="17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Application Submission Deadline</a:t>
                      </a:r>
                    </a:p>
                  </a:txBody>
                  <a:tcPr marL="248570" marR="149142" marT="149142" marB="149142">
                    <a:lnL w="38100" cap="flat" cmpd="sng" algn="ctr">
                      <a:noFill/>
                      <a:prstDash val="solid"/>
                    </a:lnL>
                    <a:lnR w="38100" cap="flat" cmpd="sng" algn="ctr">
                      <a:noFill/>
                      <a:prstDash val="solid"/>
                    </a:lnR>
                    <a:lnT w="38100" cap="flat" cmpd="sng" algn="ctr">
                      <a:solidFill>
                        <a:srgbClr val="FFFFFF"/>
                      </a:solidFill>
                      <a:prstDash val="solid"/>
                    </a:lnT>
                    <a:lnB w="38100" cap="flat" cmpd="sng" algn="ctr">
                      <a:noFill/>
                      <a:prstDash val="solid"/>
                    </a:lnB>
                    <a:solidFill>
                      <a:srgbClr val="636B68">
                        <a:alpha val="69804"/>
                      </a:srgbClr>
                    </a:solidFill>
                  </a:tcPr>
                </a:tc>
                <a:tc>
                  <a:txBody>
                    <a:bodyPr/>
                    <a:lstStyle/>
                    <a:p>
                      <a:pPr marL="0" marR="0">
                        <a:lnSpc>
                          <a:spcPct val="107000"/>
                        </a:lnSpc>
                        <a:spcBef>
                          <a:spcPts val="0"/>
                        </a:spcBef>
                        <a:spcAft>
                          <a:spcPts val="0"/>
                        </a:spcAft>
                      </a:pPr>
                      <a:r>
                        <a:rPr lang="en-US" sz="1600" dirty="0"/>
                        <a:t>December 15, 2021 or when all funds have been awarded, whichever occurs first</a:t>
                      </a:r>
                      <a:endParaRPr lang="en-US" sz="1600" dirty="0">
                        <a:solidFill>
                          <a:schemeClr val="tx1">
                            <a:lumMod val="85000"/>
                            <a:lumOff val="1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48570" marR="149142" marT="149142" marB="149142">
                    <a:lnL w="38100" cap="flat" cmpd="sng" algn="ctr">
                      <a:noFill/>
                      <a:prstDash val="solid"/>
                    </a:lnL>
                    <a:lnR w="38100" cap="flat" cmpd="sng" algn="ctr">
                      <a:noFill/>
                      <a:prstDash val="solid"/>
                    </a:lnR>
                    <a:lnT w="38100" cap="flat" cmpd="sng" algn="ctr">
                      <a:noFill/>
                      <a:prstDash val="solid"/>
                    </a:lnT>
                    <a:lnB w="12700" cmpd="sng">
                      <a:noFill/>
                      <a:prstDash val="solid"/>
                    </a:lnB>
                    <a:lnTlToBr w="12700" cmpd="sng">
                      <a:noFill/>
                      <a:prstDash val="solid"/>
                    </a:lnTlToBr>
                    <a:lnBlToTr w="12700" cmpd="sng">
                      <a:noFill/>
                      <a:prstDash val="solid"/>
                    </a:lnBlToTr>
                    <a:solidFill>
                      <a:srgbClr val="878E8B">
                        <a:alpha val="14902"/>
                      </a:srgbClr>
                    </a:solidFill>
                  </a:tcPr>
                </a:tc>
                <a:extLst>
                  <a:ext uri="{0D108BD9-81ED-4DB2-BD59-A6C34878D82A}">
                    <a16:rowId xmlns:a16="http://schemas.microsoft.com/office/drawing/2014/main" val="638630778"/>
                  </a:ext>
                </a:extLst>
              </a:tr>
            </a:tbl>
          </a:graphicData>
        </a:graphic>
      </p:graphicFrame>
    </p:spTree>
    <p:extLst>
      <p:ext uri="{BB962C8B-B14F-4D97-AF65-F5344CB8AC3E}">
        <p14:creationId xmlns:p14="http://schemas.microsoft.com/office/powerpoint/2010/main" val="522996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Restart New Mexico, RFA Overview</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3943021"/>
          </a:xfrm>
        </p:spPr>
        <p:txBody>
          <a:bodyPr>
            <a:normAutofit/>
          </a:bodyPr>
          <a:lstStyle/>
          <a:p>
            <a:pPr marL="0" indent="0">
              <a:buNone/>
            </a:pPr>
            <a:r>
              <a:rPr lang="en-US" sz="1800" dirty="0"/>
              <a:t>The Restart New Mexico (RestartNM) RFA provides financial resources to create short term training programs designed to get New Mexicans prepared for diverse work opportunities that lead to immediate and direct employment in in-demand jobs.  </a:t>
            </a:r>
          </a:p>
          <a:p>
            <a:pPr lvl="1"/>
            <a:r>
              <a:rPr lang="en-US" dirty="0"/>
              <a:t>Work in partnership with NM postsecondary institutions and Adult Education programs to develop boot camp, short term training programs for in-demand occupations. </a:t>
            </a:r>
            <a:endParaRPr lang="en-US" i="1" dirty="0"/>
          </a:p>
          <a:p>
            <a:pPr marL="0" indent="0">
              <a:buNone/>
            </a:pPr>
            <a:endParaRPr lang="en-US" sz="1800" dirty="0"/>
          </a:p>
          <a:p>
            <a:pPr marL="0" indent="0">
              <a:buNone/>
            </a:pPr>
            <a:r>
              <a:rPr lang="en-US" sz="1800" dirty="0"/>
              <a:t>RestartNM coordinates resource access and amplifies awareness of services by implementing the following strategies: </a:t>
            </a:r>
          </a:p>
          <a:p>
            <a:pPr lvl="1"/>
            <a:r>
              <a:rPr lang="en-US" dirty="0"/>
              <a:t>Develop and implement a comprehensive statewide RestartNM marketing campaign. </a:t>
            </a:r>
          </a:p>
          <a:p>
            <a:pPr lvl="1"/>
            <a:r>
              <a:rPr lang="en-US" dirty="0"/>
              <a:t>Develop a website (RestartNM) dedicated to information to short and long-term educational and work pathways. </a:t>
            </a:r>
          </a:p>
          <a:p>
            <a:pPr lvl="1"/>
            <a:r>
              <a:rPr lang="en-US" dirty="0"/>
              <a:t>Create a central chat and phone line that allows New Mexicans to direct-connect with a career consultant. </a:t>
            </a:r>
          </a:p>
          <a:p>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2843721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Short-term Trainings/Boot Camps</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3943021"/>
          </a:xfrm>
        </p:spPr>
        <p:txBody>
          <a:bodyPr>
            <a:normAutofit/>
          </a:bodyPr>
          <a:lstStyle/>
          <a:p>
            <a:pPr marL="0" indent="0">
              <a:buNone/>
            </a:pPr>
            <a:r>
              <a:rPr lang="en-US" sz="1800" dirty="0"/>
              <a:t>For the purposes of this RFA, boot camp and short-term trainings are defined as workforce development opportunities that prepare participants for immediate employment opportunities in a specific field that results in a certificate of content mastery or credential in an in-demand occupation. </a:t>
            </a:r>
          </a:p>
          <a:p>
            <a:pPr marL="0" indent="0">
              <a:buNone/>
            </a:pPr>
            <a:r>
              <a:rPr lang="en-US" sz="1800" dirty="0"/>
              <a:t>Fundable short-term trainings and boot camps under this RFA shall not exceed 12 weeks of instruction.</a:t>
            </a:r>
          </a:p>
          <a:p>
            <a:pPr lvl="1"/>
            <a:r>
              <a:rPr lang="en-US" dirty="0"/>
              <a:t>Trainings may require less than 12 weeks of instruction</a:t>
            </a:r>
          </a:p>
          <a:p>
            <a:pPr lvl="1"/>
            <a:r>
              <a:rPr lang="en-US" dirty="0"/>
              <a:t>Trainings may include a combination of skills and competencies that align with a current vacancy or in-demand occupation</a:t>
            </a:r>
          </a:p>
          <a:p>
            <a:pPr lvl="1"/>
            <a:r>
              <a:rPr lang="en-US" dirty="0"/>
              <a:t>Trainings may lead to an industry credential</a:t>
            </a:r>
          </a:p>
          <a:p>
            <a:pPr lvl="1"/>
            <a:r>
              <a:rPr lang="en-US" dirty="0"/>
              <a:t>Trainings may be for-credit or not-for-credit</a:t>
            </a:r>
          </a:p>
          <a:p>
            <a:pPr marL="0" indent="0">
              <a:buNone/>
            </a:pPr>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2667291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Occupation and Skill Alignment</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3943021"/>
          </a:xfrm>
        </p:spPr>
        <p:txBody>
          <a:bodyPr>
            <a:normAutofit/>
          </a:bodyPr>
          <a:lstStyle/>
          <a:p>
            <a:pPr marL="228600" lvl="1" indent="0">
              <a:buNone/>
            </a:pPr>
            <a:r>
              <a:rPr lang="en-US" dirty="0"/>
              <a:t>The RestartNM Collaborative shall publish a dataset that provides applicants available in-demand occupations. Available in-demand occupation are defined as follows:</a:t>
            </a:r>
          </a:p>
          <a:p>
            <a:pPr lvl="1"/>
            <a:r>
              <a:rPr lang="en-US" dirty="0"/>
              <a:t>Occupations that have a 7.7% or higher projected annual occupational growth, OR </a:t>
            </a:r>
          </a:p>
          <a:p>
            <a:pPr lvl="1"/>
            <a:r>
              <a:rPr lang="en-US" dirty="0"/>
              <a:t>Have average annual job openings of 10 or more.</a:t>
            </a:r>
          </a:p>
          <a:p>
            <a:pPr marL="228600" lvl="1" indent="0">
              <a:buNone/>
            </a:pPr>
            <a:endParaRPr lang="en-US" dirty="0"/>
          </a:p>
          <a:p>
            <a:pPr marL="228600" lvl="1" indent="0">
              <a:buNone/>
            </a:pPr>
            <a:r>
              <a:rPr lang="en-US" dirty="0"/>
              <a:t>Applicants may also propose a program that prepares participants for other local in-demand occupations pursuant to the following:</a:t>
            </a:r>
          </a:p>
          <a:p>
            <a:pPr lvl="1"/>
            <a:r>
              <a:rPr lang="en-US" dirty="0"/>
              <a:t>Occupations demanded by employers based on written statements from at least three employers who regularly hire for such occupations, OR </a:t>
            </a:r>
          </a:p>
          <a:p>
            <a:pPr lvl="1"/>
            <a:r>
              <a:rPr lang="en-US" dirty="0"/>
              <a:t>Areas of growth as identified by Economic Development initiatives. ii. Association employers iii. Skills and/or credentials necessary to meet occupation qualifications.</a:t>
            </a:r>
          </a:p>
          <a:p>
            <a:pPr marL="0" indent="0">
              <a:buNone/>
            </a:pPr>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4072348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RFA Funding</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3943021"/>
          </a:xfrm>
        </p:spPr>
        <p:txBody>
          <a:bodyPr>
            <a:normAutofit fontScale="92500" lnSpcReduction="10000"/>
          </a:bodyPr>
          <a:lstStyle/>
          <a:p>
            <a:pPr marL="0" indent="0" algn="l" fontAlgn="base">
              <a:buNone/>
            </a:pPr>
            <a:r>
              <a:rPr lang="en-US" sz="1800" b="0" i="0" dirty="0">
                <a:solidFill>
                  <a:srgbClr val="000000"/>
                </a:solidFill>
                <a:effectLst/>
                <a:latin typeface="Open Sans"/>
              </a:rPr>
              <a:t>Source of funding: Workforce Innovation and Opportunity Act (WIOA) – </a:t>
            </a:r>
            <a:r>
              <a:rPr lang="en-US" sz="1800" dirty="0">
                <a:solidFill>
                  <a:srgbClr val="000000"/>
                </a:solidFill>
                <a:effectLst/>
                <a:latin typeface="Calibri" panose="020F0502020204030204" pitchFamily="34" charset="0"/>
                <a:ea typeface="Calibri" panose="020F0502020204030204" pitchFamily="34" charset="0"/>
              </a:rPr>
              <a:t>Governor Reserve fund used to develop or identify education and training programs to increase the number of individuals training for and placed in non-traditional employment.  </a:t>
            </a:r>
            <a:endParaRPr lang="en-US" sz="1800" b="0" i="0" dirty="0">
              <a:solidFill>
                <a:srgbClr val="000000"/>
              </a:solidFill>
              <a:effectLst/>
              <a:latin typeface="Open Sans"/>
            </a:endParaRPr>
          </a:p>
          <a:p>
            <a:pPr marL="0" indent="0" algn="l" fontAlgn="base">
              <a:buNone/>
            </a:pPr>
            <a:endParaRPr lang="en-US" sz="1800" dirty="0">
              <a:solidFill>
                <a:srgbClr val="000000"/>
              </a:solidFill>
              <a:latin typeface="Open Sans"/>
            </a:endParaRPr>
          </a:p>
          <a:p>
            <a:pPr lvl="1" fontAlgn="base"/>
            <a:r>
              <a:rPr lang="en-US" b="0" i="0" dirty="0">
                <a:solidFill>
                  <a:srgbClr val="000000"/>
                </a:solidFill>
                <a:effectLst/>
                <a:latin typeface="Open Sans"/>
              </a:rPr>
              <a:t>A total of $1.5 million will be awarded under this announcement.</a:t>
            </a:r>
          </a:p>
          <a:p>
            <a:pPr lvl="1" fontAlgn="base"/>
            <a:r>
              <a:rPr lang="en-US" dirty="0">
                <a:solidFill>
                  <a:srgbClr val="000000"/>
                </a:solidFill>
                <a:latin typeface="Open Sans"/>
              </a:rPr>
              <a:t>Additional funding may become available at the discretion of the Restart Collaborative.</a:t>
            </a:r>
          </a:p>
          <a:p>
            <a:pPr lvl="1" fontAlgn="base"/>
            <a:r>
              <a:rPr lang="en-US" b="0" i="0" dirty="0">
                <a:solidFill>
                  <a:srgbClr val="000000"/>
                </a:solidFill>
                <a:effectLst/>
                <a:latin typeface="Open Sans"/>
              </a:rPr>
              <a:t>Fund ceiling per program is up to $80,000 inclusive of allowable indirect costs.</a:t>
            </a:r>
          </a:p>
          <a:p>
            <a:pPr lvl="1" fontAlgn="base"/>
            <a:r>
              <a:rPr lang="en-US" b="0" i="0" dirty="0">
                <a:solidFill>
                  <a:srgbClr val="000000"/>
                </a:solidFill>
                <a:effectLst/>
                <a:latin typeface="Open Sans"/>
              </a:rPr>
              <a:t>More than one awar</a:t>
            </a:r>
            <a:r>
              <a:rPr lang="en-US" dirty="0">
                <a:solidFill>
                  <a:srgbClr val="000000"/>
                </a:solidFill>
                <a:latin typeface="Open Sans"/>
              </a:rPr>
              <a:t>d may be made to a single applicant.</a:t>
            </a:r>
            <a:endParaRPr lang="en-US" b="0" i="0" dirty="0">
              <a:solidFill>
                <a:srgbClr val="000000"/>
              </a:solidFill>
              <a:effectLst/>
              <a:latin typeface="Open Sans"/>
            </a:endParaRPr>
          </a:p>
          <a:p>
            <a:pPr marL="0" indent="0" algn="l" fontAlgn="base">
              <a:buNone/>
            </a:pPr>
            <a:endParaRPr lang="en-US" sz="1800" b="0" i="0" dirty="0">
              <a:solidFill>
                <a:srgbClr val="000000"/>
              </a:solidFill>
              <a:effectLst/>
              <a:latin typeface="Open Sans"/>
            </a:endParaRPr>
          </a:p>
          <a:p>
            <a:pPr marL="0" indent="0" algn="l" fontAlgn="base">
              <a:buNone/>
            </a:pPr>
            <a:r>
              <a:rPr lang="en-US" sz="1800" b="0" i="0" dirty="0">
                <a:solidFill>
                  <a:srgbClr val="000000"/>
                </a:solidFill>
                <a:effectLst/>
                <a:latin typeface="Open Sans"/>
              </a:rPr>
              <a:t>The New Mexico Department of Workforce Solutions (NMDWS) reserves the right to reject applications and make no awards or make fewer awards than anticipated under this RFA. NMDWS further reserves the right to make additional awards under this announcement, if additional funding becomes available after the original selections are made. Any additional selections for awards will be made no later than six months after the original selection dates.</a:t>
            </a:r>
          </a:p>
          <a:p>
            <a:pPr marL="0" indent="0">
              <a:buNone/>
            </a:pPr>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1788038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Eligible Applicants</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3943021"/>
          </a:xfrm>
        </p:spPr>
        <p:txBody>
          <a:bodyPr>
            <a:normAutofit/>
          </a:bodyPr>
          <a:lstStyle/>
          <a:p>
            <a:pPr marL="0" indent="0" algn="l" fontAlgn="base">
              <a:buNone/>
            </a:pPr>
            <a:r>
              <a:rPr lang="en-US" sz="1800" b="0" i="0" dirty="0">
                <a:solidFill>
                  <a:srgbClr val="000000"/>
                </a:solidFill>
                <a:effectLst/>
                <a:latin typeface="Open Sans"/>
              </a:rPr>
              <a:t>The Restart Collaborative encourages collaboration to the greatest extent possible. Examples include</a:t>
            </a:r>
            <a:r>
              <a:rPr lang="en-US" sz="1800" dirty="0">
                <a:solidFill>
                  <a:srgbClr val="000000"/>
                </a:solidFill>
                <a:latin typeface="Open Sans"/>
              </a:rPr>
              <a:t>:</a:t>
            </a:r>
          </a:p>
          <a:p>
            <a:pPr lvl="1" fontAlgn="base"/>
            <a:r>
              <a:rPr lang="en-US" dirty="0">
                <a:solidFill>
                  <a:srgbClr val="000000"/>
                </a:solidFill>
                <a:latin typeface="Open Sans"/>
              </a:rPr>
              <a:t>Co-development of program curricula</a:t>
            </a:r>
          </a:p>
          <a:p>
            <a:pPr lvl="1" fontAlgn="base"/>
            <a:r>
              <a:rPr lang="en-US" dirty="0">
                <a:solidFill>
                  <a:srgbClr val="000000"/>
                </a:solidFill>
                <a:latin typeface="Open Sans"/>
              </a:rPr>
              <a:t>Sharing of resources</a:t>
            </a:r>
          </a:p>
          <a:p>
            <a:pPr lvl="1" fontAlgn="base"/>
            <a:r>
              <a:rPr lang="en-US" b="0" i="0" dirty="0">
                <a:solidFill>
                  <a:srgbClr val="000000"/>
                </a:solidFill>
                <a:effectLst/>
                <a:latin typeface="Open Sans"/>
              </a:rPr>
              <a:t>Co-teaching</a:t>
            </a:r>
          </a:p>
          <a:p>
            <a:pPr lvl="1" fontAlgn="base"/>
            <a:r>
              <a:rPr lang="en-US" b="0" i="0" dirty="0">
                <a:solidFill>
                  <a:srgbClr val="000000"/>
                </a:solidFill>
                <a:effectLst/>
                <a:latin typeface="Open Sans"/>
              </a:rPr>
              <a:t>CO-offerin</a:t>
            </a:r>
            <a:r>
              <a:rPr lang="en-US" dirty="0">
                <a:solidFill>
                  <a:srgbClr val="000000"/>
                </a:solidFill>
                <a:latin typeface="Open Sans"/>
              </a:rPr>
              <a:t>g training to increase enrollment capacity</a:t>
            </a:r>
            <a:endParaRPr lang="en-US" b="0" i="0" dirty="0">
              <a:solidFill>
                <a:srgbClr val="000000"/>
              </a:solidFill>
              <a:effectLst/>
              <a:latin typeface="Open Sans"/>
            </a:endParaRPr>
          </a:p>
          <a:p>
            <a:pPr marL="0" indent="0" algn="l" fontAlgn="base">
              <a:buNone/>
            </a:pPr>
            <a:endParaRPr lang="en-US" sz="1600" dirty="0">
              <a:solidFill>
                <a:srgbClr val="000000"/>
              </a:solidFill>
              <a:latin typeface="Open Sans"/>
            </a:endParaRPr>
          </a:p>
          <a:p>
            <a:pPr marL="0" indent="0" algn="l" fontAlgn="base">
              <a:buNone/>
            </a:pPr>
            <a:r>
              <a:rPr lang="en-US" sz="1800" dirty="0">
                <a:solidFill>
                  <a:srgbClr val="000000"/>
                </a:solidFill>
                <a:latin typeface="Open Sans"/>
              </a:rPr>
              <a:t>The following entities are eligible for funding under this RFA.</a:t>
            </a:r>
          </a:p>
          <a:p>
            <a:pPr lvl="1" fontAlgn="base"/>
            <a:r>
              <a:rPr lang="en-US" b="0" i="0" dirty="0">
                <a:solidFill>
                  <a:srgbClr val="000000"/>
                </a:solidFill>
                <a:effectLst/>
                <a:latin typeface="Open Sans"/>
              </a:rPr>
              <a:t>Public and Tribal Institutions of Higher Education in New Mexico</a:t>
            </a:r>
          </a:p>
          <a:p>
            <a:pPr lvl="1" fontAlgn="base"/>
            <a:r>
              <a:rPr lang="en-US" b="0" i="0" dirty="0">
                <a:solidFill>
                  <a:srgbClr val="000000"/>
                </a:solidFill>
                <a:effectLst/>
                <a:latin typeface="Open Sans"/>
              </a:rPr>
              <a:t>Adult Education Programs affiliated with a public institution</a:t>
            </a:r>
          </a:p>
          <a:p>
            <a:pPr lvl="1" fontAlgn="base"/>
            <a:r>
              <a:rPr lang="en-US" b="0" i="0" dirty="0">
                <a:solidFill>
                  <a:srgbClr val="000000"/>
                </a:solidFill>
                <a:effectLst/>
                <a:latin typeface="Open Sans"/>
              </a:rPr>
              <a:t>Collaborations of institutions of higher education</a:t>
            </a:r>
          </a:p>
          <a:p>
            <a:pPr marL="0" indent="0">
              <a:buNone/>
            </a:pPr>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3409596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Allowable Expenditures</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0817" y="1862356"/>
            <a:ext cx="10548731" cy="4567644"/>
          </a:xfrm>
        </p:spPr>
        <p:txBody>
          <a:bodyPr>
            <a:normAutofit/>
          </a:bodyPr>
          <a:lstStyle/>
          <a:p>
            <a:pPr marL="0" indent="0" fontAlgn="base">
              <a:buNone/>
            </a:pPr>
            <a:r>
              <a:rPr lang="en-US" sz="1800" dirty="0"/>
              <a:t>Applications may include costs reasonable to develop and deliver a qualifying training. Administrative costs are limited to 10% and total application requests may not exceed $80,000.</a:t>
            </a:r>
          </a:p>
          <a:p>
            <a:pPr lvl="1" fontAlgn="base"/>
            <a:r>
              <a:rPr lang="en-US" dirty="0"/>
              <a:t>Costs associated with developing curricula that clearly aligns with occupations (and associated skills).</a:t>
            </a:r>
          </a:p>
          <a:p>
            <a:pPr lvl="1" fontAlgn="base"/>
            <a:r>
              <a:rPr lang="en-US" dirty="0"/>
              <a:t>Faculty/instructor compensation. </a:t>
            </a:r>
          </a:p>
          <a:p>
            <a:pPr lvl="1" fontAlgn="base"/>
            <a:r>
              <a:rPr lang="en-US" dirty="0"/>
              <a:t>Necessary consultation expenditures. </a:t>
            </a:r>
          </a:p>
          <a:p>
            <a:pPr lvl="1" fontAlgn="base"/>
            <a:r>
              <a:rPr lang="en-US" dirty="0"/>
              <a:t>Training for quality instructional delivery.</a:t>
            </a:r>
          </a:p>
          <a:p>
            <a:pPr lvl="1" fontAlgn="base"/>
            <a:r>
              <a:rPr lang="en-US" dirty="0"/>
              <a:t>Software licenses or access fees necessary for content mastery.</a:t>
            </a:r>
          </a:p>
          <a:p>
            <a:pPr lvl="1" fontAlgn="base"/>
            <a:r>
              <a:rPr lang="en-US" dirty="0"/>
              <a:t>Costs associated with the use of learning management systems.</a:t>
            </a:r>
          </a:p>
          <a:p>
            <a:pPr lvl="1" fontAlgn="base"/>
            <a:r>
              <a:rPr lang="en-US" dirty="0"/>
              <a:t>Purchasing online support systems to help students mitigate issues using remote and online learning systems. Examples include online tutoring, advising, or support using technology. </a:t>
            </a:r>
          </a:p>
          <a:p>
            <a:pPr lvl="1" fontAlgn="base"/>
            <a:r>
              <a:rPr lang="en-US" dirty="0"/>
              <a:t>Supplies costs associated with necessary instructional planning and delivery supplies. </a:t>
            </a:r>
          </a:p>
          <a:p>
            <a:pPr lvl="1" fontAlgn="base"/>
            <a:r>
              <a:rPr lang="en-US" dirty="0"/>
              <a:t>Cost of attendance for at least one training/bootcamp session be offered at no cost to participants.</a:t>
            </a:r>
          </a:p>
          <a:p>
            <a:endParaRPr lang="en-US" dirty="0"/>
          </a:p>
        </p:txBody>
      </p:sp>
    </p:spTree>
    <p:extLst>
      <p:ext uri="{BB962C8B-B14F-4D97-AF65-F5344CB8AC3E}">
        <p14:creationId xmlns:p14="http://schemas.microsoft.com/office/powerpoint/2010/main" val="3196818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901148" y="428000"/>
            <a:ext cx="10217426" cy="1188720"/>
          </a:xfrm>
        </p:spPr>
        <p:txBody>
          <a:bodyPr/>
          <a:lstStyle/>
          <a:p>
            <a:r>
              <a:rPr lang="en-US" dirty="0"/>
              <a:t>Proposal Narrative</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419206" y="1862356"/>
            <a:ext cx="10548731" cy="4567644"/>
          </a:xfrm>
        </p:spPr>
        <p:txBody>
          <a:bodyPr>
            <a:normAutofit/>
          </a:bodyPr>
          <a:lstStyle/>
          <a:p>
            <a:pPr marL="0" indent="0" fontAlgn="base">
              <a:buNone/>
            </a:pPr>
            <a:r>
              <a:rPr lang="en-US" sz="1800" dirty="0"/>
              <a:t>Proposal narrative is limited to a total of ten pages and must include the following: </a:t>
            </a:r>
          </a:p>
          <a:p>
            <a:pPr lvl="1"/>
            <a:r>
              <a:rPr lang="en-US" dirty="0"/>
              <a:t>Proposed training start and end date. </a:t>
            </a:r>
          </a:p>
          <a:p>
            <a:pPr lvl="1"/>
            <a:r>
              <a:rPr lang="en-US" dirty="0"/>
              <a:t>Extent to which the training can be offered online. </a:t>
            </a:r>
          </a:p>
          <a:p>
            <a:pPr lvl="1"/>
            <a:r>
              <a:rPr lang="en-US" dirty="0"/>
              <a:t>Participant capacity. </a:t>
            </a:r>
          </a:p>
          <a:p>
            <a:pPr lvl="1"/>
            <a:r>
              <a:rPr lang="en-US" dirty="0"/>
              <a:t>The minimum requirements or skills necessary for participants to enroll in the training. </a:t>
            </a:r>
          </a:p>
          <a:p>
            <a:pPr lvl="1"/>
            <a:r>
              <a:rPr lang="en-US" dirty="0"/>
              <a:t>Occupation and Skill Alignment - a plan for how the training will satisfy the minimum skills and/or credentials associated with at least one in-demand occupation.</a:t>
            </a:r>
          </a:p>
          <a:p>
            <a:pPr lvl="1"/>
            <a:r>
              <a:rPr lang="en-US" dirty="0"/>
              <a:t>Points of contact – both programmatic and administrative.</a:t>
            </a:r>
          </a:p>
          <a:p>
            <a:pPr lvl="1"/>
            <a:r>
              <a:rPr lang="en-US" dirty="0"/>
              <a:t>Training application process -- Overview of the application and admissions process, including any information needed for enrollment.</a:t>
            </a:r>
          </a:p>
          <a:p>
            <a:pPr lvl="1"/>
            <a:r>
              <a:rPr lang="en-US" dirty="0"/>
              <a:t>Overview of how the institution consulted with at least one employer to ensure program alignment and job placement.</a:t>
            </a:r>
          </a:p>
          <a:p>
            <a:pPr lvl="1"/>
            <a:r>
              <a:rPr lang="en-US" dirty="0"/>
              <a:t>Program outreach and recruitment strategy.</a:t>
            </a:r>
          </a:p>
          <a:p>
            <a:pPr lvl="1"/>
            <a:r>
              <a:rPr lang="en-US" dirty="0"/>
              <a:t>Budget summary – collaboratives must allocate costs accordingly.</a:t>
            </a:r>
          </a:p>
        </p:txBody>
      </p:sp>
    </p:spTree>
    <p:extLst>
      <p:ext uri="{BB962C8B-B14F-4D97-AF65-F5344CB8AC3E}">
        <p14:creationId xmlns:p14="http://schemas.microsoft.com/office/powerpoint/2010/main" val="321935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3DBA0-905F-4164-8E82-6E20B8F92B44}"/>
              </a:ext>
            </a:extLst>
          </p:cNvPr>
          <p:cNvSpPr>
            <a:spLocks noGrp="1"/>
          </p:cNvSpPr>
          <p:nvPr>
            <p:ph type="title"/>
          </p:nvPr>
        </p:nvSpPr>
        <p:spPr>
          <a:xfrm>
            <a:off x="1618404" y="452964"/>
            <a:ext cx="3066937" cy="1188720"/>
          </a:xfrm>
        </p:spPr>
        <p:txBody>
          <a:bodyPr>
            <a:normAutofit fontScale="90000"/>
          </a:bodyPr>
          <a:lstStyle/>
          <a:p>
            <a:r>
              <a:rPr lang="en-US" dirty="0"/>
              <a:t>Proposal Rating </a:t>
            </a:r>
          </a:p>
        </p:txBody>
      </p:sp>
      <p:sp>
        <p:nvSpPr>
          <p:cNvPr id="3" name="Content Placeholder 2">
            <a:extLst>
              <a:ext uri="{FF2B5EF4-FFF2-40B4-BE49-F238E27FC236}">
                <a16:creationId xmlns:a16="http://schemas.microsoft.com/office/drawing/2014/main" id="{836E6288-1D38-4568-8DB3-3406418A617C}"/>
              </a:ext>
            </a:extLst>
          </p:cNvPr>
          <p:cNvSpPr>
            <a:spLocks noGrp="1"/>
          </p:cNvSpPr>
          <p:nvPr>
            <p:ph idx="1"/>
          </p:nvPr>
        </p:nvSpPr>
        <p:spPr>
          <a:xfrm>
            <a:off x="341745" y="2373745"/>
            <a:ext cx="3977353" cy="3527505"/>
          </a:xfrm>
        </p:spPr>
        <p:txBody>
          <a:bodyPr>
            <a:normAutofit/>
          </a:bodyPr>
          <a:lstStyle/>
          <a:p>
            <a:pPr marL="0" indent="0" fontAlgn="base">
              <a:lnSpc>
                <a:spcPct val="90000"/>
              </a:lnSpc>
              <a:buNone/>
            </a:pPr>
            <a:r>
              <a:rPr lang="en-US" sz="1600" dirty="0"/>
              <a:t>Unlike a traditional funding competition, proposals will not be ranked against others. Instead, the collaborative may elect to fund proposals that meeting a minimum score for each metric. </a:t>
            </a:r>
          </a:p>
          <a:p>
            <a:pPr marL="0" indent="0" fontAlgn="base">
              <a:lnSpc>
                <a:spcPct val="90000"/>
              </a:lnSpc>
              <a:buNone/>
            </a:pPr>
            <a:r>
              <a:rPr lang="en-US" sz="1600" dirty="0"/>
              <a:t>The minimum score for each metrics is equal to 85% of total possible points.</a:t>
            </a:r>
          </a:p>
          <a:p>
            <a:pPr marL="0" indent="0" fontAlgn="base">
              <a:lnSpc>
                <a:spcPct val="90000"/>
              </a:lnSpc>
              <a:buNone/>
            </a:pPr>
            <a:r>
              <a:rPr lang="en-US" sz="1600" dirty="0"/>
              <a:t>The scoring team may request additional information or clarity on any component of the proposal.</a:t>
            </a:r>
          </a:p>
          <a:p>
            <a:pPr marL="0" indent="0" fontAlgn="base">
              <a:lnSpc>
                <a:spcPct val="90000"/>
              </a:lnSpc>
              <a:buNone/>
            </a:pPr>
            <a:endParaRPr lang="en-US" sz="1200" dirty="0"/>
          </a:p>
          <a:p>
            <a:pPr marL="0" indent="0" fontAlgn="base">
              <a:lnSpc>
                <a:spcPct val="90000"/>
              </a:lnSpc>
              <a:buNone/>
            </a:pPr>
            <a:endParaRPr lang="en-US" sz="1200" dirty="0"/>
          </a:p>
        </p:txBody>
      </p:sp>
      <p:graphicFrame>
        <p:nvGraphicFramePr>
          <p:cNvPr id="4" name="Table 3">
            <a:extLst>
              <a:ext uri="{FF2B5EF4-FFF2-40B4-BE49-F238E27FC236}">
                <a16:creationId xmlns:a16="http://schemas.microsoft.com/office/drawing/2014/main" id="{0D513BC0-6871-44EE-8A17-BAE3CBC0E3F2}"/>
              </a:ext>
            </a:extLst>
          </p:cNvPr>
          <p:cNvGraphicFramePr>
            <a:graphicFrameLocks noGrp="1"/>
          </p:cNvGraphicFramePr>
          <p:nvPr>
            <p:extLst>
              <p:ext uri="{D42A27DB-BD31-4B8C-83A1-F6EECF244321}">
                <p14:modId xmlns:p14="http://schemas.microsoft.com/office/powerpoint/2010/main" val="1520753822"/>
              </p:ext>
            </p:extLst>
          </p:nvPr>
        </p:nvGraphicFramePr>
        <p:xfrm>
          <a:off x="4832886" y="1293275"/>
          <a:ext cx="6208024" cy="4279395"/>
        </p:xfrm>
        <a:graphic>
          <a:graphicData uri="http://schemas.openxmlformats.org/drawingml/2006/table">
            <a:tbl>
              <a:tblPr firstRow="1" firstCol="1" bandRow="1">
                <a:tableStyleId>{69012ECD-51FC-41F1-AA8D-1B2483CD663E}</a:tableStyleId>
              </a:tblPr>
              <a:tblGrid>
                <a:gridCol w="3430115">
                  <a:extLst>
                    <a:ext uri="{9D8B030D-6E8A-4147-A177-3AD203B41FA5}">
                      <a16:colId xmlns:a16="http://schemas.microsoft.com/office/drawing/2014/main" val="1122838634"/>
                    </a:ext>
                  </a:extLst>
                </a:gridCol>
                <a:gridCol w="1414577">
                  <a:extLst>
                    <a:ext uri="{9D8B030D-6E8A-4147-A177-3AD203B41FA5}">
                      <a16:colId xmlns:a16="http://schemas.microsoft.com/office/drawing/2014/main" val="300501105"/>
                    </a:ext>
                  </a:extLst>
                </a:gridCol>
                <a:gridCol w="1363332">
                  <a:extLst>
                    <a:ext uri="{9D8B030D-6E8A-4147-A177-3AD203B41FA5}">
                      <a16:colId xmlns:a16="http://schemas.microsoft.com/office/drawing/2014/main" val="2601627258"/>
                    </a:ext>
                  </a:extLst>
                </a:gridCol>
              </a:tblGrid>
              <a:tr h="473716">
                <a:tc>
                  <a:txBody>
                    <a:bodyPr/>
                    <a:lstStyle/>
                    <a:p>
                      <a:pPr marL="0" marR="0" algn="ctr">
                        <a:lnSpc>
                          <a:spcPct val="107000"/>
                        </a:lnSpc>
                        <a:spcBef>
                          <a:spcPts val="0"/>
                        </a:spcBef>
                        <a:spcAft>
                          <a:spcPts val="0"/>
                        </a:spcAft>
                      </a:pPr>
                      <a:r>
                        <a:rPr lang="en-US" sz="1300">
                          <a:effectLst/>
                        </a:rPr>
                        <a:t>Metric</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gn="ctr">
                        <a:lnSpc>
                          <a:spcPct val="107000"/>
                        </a:lnSpc>
                        <a:spcBef>
                          <a:spcPts val="0"/>
                        </a:spcBef>
                        <a:spcAft>
                          <a:spcPts val="0"/>
                        </a:spcAft>
                      </a:pPr>
                      <a:r>
                        <a:rPr lang="en-US" sz="1300">
                          <a:effectLst/>
                        </a:rPr>
                        <a:t>Total Possible Points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gn="ctr">
                        <a:lnSpc>
                          <a:spcPct val="107000"/>
                        </a:lnSpc>
                        <a:spcBef>
                          <a:spcPts val="0"/>
                        </a:spcBef>
                        <a:spcAft>
                          <a:spcPts val="0"/>
                        </a:spcAft>
                      </a:pPr>
                      <a:r>
                        <a:rPr lang="en-US" sz="1300">
                          <a:effectLst/>
                        </a:rPr>
                        <a:t>85% of Total Possible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1328670420"/>
                  </a:ext>
                </a:extLst>
              </a:tr>
              <a:tr h="1411896">
                <a:tc>
                  <a:txBody>
                    <a:bodyPr/>
                    <a:lstStyle/>
                    <a:p>
                      <a:pPr marL="0" marR="0">
                        <a:lnSpc>
                          <a:spcPct val="107000"/>
                        </a:lnSpc>
                        <a:spcBef>
                          <a:spcPts val="0"/>
                        </a:spcBef>
                        <a:spcAft>
                          <a:spcPts val="0"/>
                        </a:spcAft>
                      </a:pPr>
                      <a:r>
                        <a:rPr lang="en-US" sz="1200">
                          <a:effectLst/>
                        </a:rPr>
                        <a:t>Program access including the extent to which the training is offered at an optimal time for interested adults and dislocated workers (ie, hours beyond traditional scheduling of 8:00am – 5:00pm, weekends, etc…); available with minimal entrance requirements, and offered in an ideal and accessible modality</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17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2688768360"/>
                  </a:ext>
                </a:extLst>
              </a:tr>
              <a:tr h="431283">
                <a:tc>
                  <a:txBody>
                    <a:bodyPr/>
                    <a:lstStyle/>
                    <a:p>
                      <a:pPr marL="0" marR="0">
                        <a:lnSpc>
                          <a:spcPct val="107000"/>
                        </a:lnSpc>
                        <a:spcBef>
                          <a:spcPts val="0"/>
                        </a:spcBef>
                        <a:spcAft>
                          <a:spcPts val="0"/>
                        </a:spcAft>
                      </a:pPr>
                      <a:r>
                        <a:rPr lang="en-US" sz="1200">
                          <a:effectLst/>
                        </a:rPr>
                        <a:t>Alignment with in-demand occupations, and demonstrated employer support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30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25.5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68818737"/>
                  </a:ext>
                </a:extLst>
              </a:tr>
              <a:tr h="255783">
                <a:tc>
                  <a:txBody>
                    <a:bodyPr/>
                    <a:lstStyle/>
                    <a:p>
                      <a:pPr marL="0" marR="0">
                        <a:lnSpc>
                          <a:spcPct val="107000"/>
                        </a:lnSpc>
                        <a:spcBef>
                          <a:spcPts val="0"/>
                        </a:spcBef>
                        <a:spcAft>
                          <a:spcPts val="0"/>
                        </a:spcAft>
                      </a:pPr>
                      <a:r>
                        <a:rPr lang="en-US" sz="1200">
                          <a:effectLst/>
                        </a:rPr>
                        <a:t>Streamlined application and admissions process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10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8.5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2606115472"/>
                  </a:ext>
                </a:extLst>
              </a:tr>
              <a:tr h="431283">
                <a:tc>
                  <a:txBody>
                    <a:bodyPr/>
                    <a:lstStyle/>
                    <a:p>
                      <a:pPr marL="0" marR="0">
                        <a:lnSpc>
                          <a:spcPct val="107000"/>
                        </a:lnSpc>
                        <a:spcBef>
                          <a:spcPts val="0"/>
                        </a:spcBef>
                        <a:spcAft>
                          <a:spcPts val="0"/>
                        </a:spcAft>
                      </a:pPr>
                      <a:r>
                        <a:rPr lang="en-US" sz="1200">
                          <a:effectLst/>
                        </a:rPr>
                        <a:t>Budget summary and cost efficiency of participant impact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17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3154002434"/>
                  </a:ext>
                </a:extLst>
              </a:tr>
              <a:tr h="1019651">
                <a:tc>
                  <a:txBody>
                    <a:bodyPr/>
                    <a:lstStyle/>
                    <a:p>
                      <a:pPr marL="0" marR="0">
                        <a:lnSpc>
                          <a:spcPct val="107000"/>
                        </a:lnSpc>
                        <a:spcBef>
                          <a:spcPts val="0"/>
                        </a:spcBef>
                        <a:spcAft>
                          <a:spcPts val="0"/>
                        </a:spcAft>
                      </a:pPr>
                      <a:r>
                        <a:rPr lang="en-US" sz="1200" dirty="0">
                          <a:effectLst/>
                        </a:rPr>
                        <a:t>Training timeline, the extent to which the institution can ensure content mastery over a 12- week period or less and assure completion of certificates of content mastery and/or industry recognized credentials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17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232634176"/>
                  </a:ext>
                </a:extLst>
              </a:tr>
              <a:tr h="255783">
                <a:tc>
                  <a:txBody>
                    <a:bodyPr/>
                    <a:lstStyle/>
                    <a:p>
                      <a:pPr marL="0" marR="0">
                        <a:lnSpc>
                          <a:spcPct val="107000"/>
                        </a:lnSpc>
                        <a:spcBef>
                          <a:spcPts val="0"/>
                        </a:spcBef>
                        <a:spcAft>
                          <a:spcPts val="0"/>
                        </a:spcAft>
                      </a:pPr>
                      <a:r>
                        <a:rPr lang="en-US" sz="1200">
                          <a:effectLst/>
                        </a:rPr>
                        <a:t>Total Points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a:effectLst/>
                        </a:rPr>
                        <a:t>100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tc>
                  <a:txBody>
                    <a:bodyPr/>
                    <a:lstStyle/>
                    <a:p>
                      <a:pPr marL="0" marR="0">
                        <a:lnSpc>
                          <a:spcPct val="107000"/>
                        </a:lnSpc>
                        <a:spcBef>
                          <a:spcPts val="0"/>
                        </a:spcBef>
                        <a:spcAft>
                          <a:spcPts val="0"/>
                        </a:spcAft>
                      </a:pPr>
                      <a:r>
                        <a:rPr lang="en-US" sz="1300" dirty="0">
                          <a:effectLst/>
                        </a:rPr>
                        <a:t>85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79077" marR="79077" marT="0" marB="0"/>
                </a:tc>
                <a:extLst>
                  <a:ext uri="{0D108BD9-81ED-4DB2-BD59-A6C34878D82A}">
                    <a16:rowId xmlns:a16="http://schemas.microsoft.com/office/drawing/2014/main" val="2243718260"/>
                  </a:ext>
                </a:extLst>
              </a:tr>
            </a:tbl>
          </a:graphicData>
        </a:graphic>
      </p:graphicFrame>
    </p:spTree>
    <p:extLst>
      <p:ext uri="{BB962C8B-B14F-4D97-AF65-F5344CB8AC3E}">
        <p14:creationId xmlns:p14="http://schemas.microsoft.com/office/powerpoint/2010/main" val="345831921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24811</TotalTime>
  <Words>1558</Words>
  <Application>Microsoft Office PowerPoint</Application>
  <PresentationFormat>Widescreen</PresentationFormat>
  <Paragraphs>153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vt:lpstr>
      <vt:lpstr>Calibri Light</vt:lpstr>
      <vt:lpstr>Open Sans</vt:lpstr>
      <vt:lpstr>Wingdings</vt:lpstr>
      <vt:lpstr>Retrospect</vt:lpstr>
      <vt:lpstr>RESTART  NEW MEXICO </vt:lpstr>
      <vt:lpstr>Restart New Mexico, RFA Overview</vt:lpstr>
      <vt:lpstr>Short-term Trainings/Boot Camps</vt:lpstr>
      <vt:lpstr>Occupation and Skill Alignment</vt:lpstr>
      <vt:lpstr>RFA Funding</vt:lpstr>
      <vt:lpstr>Eligible Applicants</vt:lpstr>
      <vt:lpstr>Allowable Expenditures</vt:lpstr>
      <vt:lpstr>Proposal Narrative</vt:lpstr>
      <vt:lpstr>Proposal Rating </vt:lpstr>
      <vt:lpstr>Reporting Requirements</vt:lpstr>
      <vt:lpstr>Other Provisions</vt:lpstr>
      <vt:lpstr>Eligible Training Provider List FAQ’s</vt:lpstr>
      <vt:lpstr>Critical Dates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It’s Time Returning to Work in New Mexico</dc:title>
  <dc:creator>Bill McCamley</dc:creator>
  <cp:lastModifiedBy>Serna, Ricky A, SPO</cp:lastModifiedBy>
  <cp:revision>93</cp:revision>
  <dcterms:created xsi:type="dcterms:W3CDTF">2020-09-16T17:04:02Z</dcterms:created>
  <dcterms:modified xsi:type="dcterms:W3CDTF">2021-04-16T17:34:23Z</dcterms:modified>
</cp:coreProperties>
</file>